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Marsden" initials="KM" lastIdx="1" clrIdx="0">
    <p:extLst>
      <p:ext uri="{19B8F6BF-5375-455C-9EA6-DF929625EA0E}">
        <p15:presenceInfo xmlns:p15="http://schemas.microsoft.com/office/powerpoint/2012/main" userId="S-1-5-21-3128454544-3483639502-2566384809-1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99CC"/>
    <a:srgbClr val="FF99FF"/>
    <a:srgbClr val="FFFF66"/>
    <a:srgbClr val="BEDAAA"/>
    <a:srgbClr val="6EAC42"/>
    <a:srgbClr val="57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3" d="100"/>
          <a:sy n="73" d="100"/>
        </p:scale>
        <p:origin x="1416"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92110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756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84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56226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401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291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BC9ED-A915-4327-9AE3-9E88533850A2}" type="datetimeFigureOut">
              <a:rPr lang="en-GB" smtClean="0"/>
              <a:t>13/10/2024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1591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BC9ED-A915-4327-9AE3-9E88533850A2}" type="datetimeFigureOut">
              <a:rPr lang="en-GB" smtClean="0"/>
              <a:t>13/10/2024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9473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C9ED-A915-4327-9AE3-9E88533850A2}" type="datetimeFigureOut">
              <a:rPr lang="en-GB" smtClean="0"/>
              <a:t>13/10/2024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342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1191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187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1BC9ED-A915-4327-9AE3-9E88533850A2}" type="datetimeFigureOut">
              <a:rPr lang="en-GB" smtClean="0"/>
              <a:t>13/10/2024</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ADD602A-23E0-4727-894C-8926FEB21C1E}" type="slidenum">
              <a:rPr lang="en-GB" smtClean="0"/>
              <a:t>‹#›</a:t>
            </a:fld>
            <a:endParaRPr lang="en-GB"/>
          </a:p>
        </p:txBody>
      </p:sp>
    </p:spTree>
    <p:extLst>
      <p:ext uri="{BB962C8B-B14F-4D97-AF65-F5344CB8AC3E}">
        <p14:creationId xmlns:p14="http://schemas.microsoft.com/office/powerpoint/2010/main" val="29692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0025" y="176736"/>
            <a:ext cx="10315575" cy="906658"/>
          </a:xfrm>
          <a:prstGeom prst="rect">
            <a:avLst/>
          </a:prstGeom>
          <a:solidFill>
            <a:schemeClr val="accent5">
              <a:lumMod val="75000"/>
            </a:schemeClr>
          </a:solidFill>
          <a:ln>
            <a:noFill/>
          </a:ln>
        </p:spPr>
        <p:txBody>
          <a:bodyPr wrap="square" rtlCol="0">
            <a:spAutoFit/>
          </a:bodyPr>
          <a:lstStyle/>
          <a:p>
            <a:pPr algn="ctr"/>
            <a:r>
              <a:rPr lang="en-GB" sz="2646" b="1" u="sng" dirty="0">
                <a:solidFill>
                  <a:schemeClr val="bg1"/>
                </a:solidFill>
                <a:latin typeface="Comic Sans MS" panose="030F0702030302020204" pitchFamily="66" charset="0"/>
              </a:rPr>
              <a:t>Year 1</a:t>
            </a:r>
          </a:p>
          <a:p>
            <a:pPr algn="ctr"/>
            <a:r>
              <a:rPr lang="en-GB" sz="2646" b="1" dirty="0">
                <a:solidFill>
                  <a:schemeClr val="bg1"/>
                </a:solidFill>
                <a:latin typeface="Comic Sans MS" panose="030F0702030302020204" pitchFamily="66" charset="0"/>
              </a:rPr>
              <a:t>Health and Wellbeing</a:t>
            </a:r>
          </a:p>
        </p:txBody>
      </p:sp>
      <p:pic>
        <p:nvPicPr>
          <p:cNvPr id="5" name="Picture 4"/>
          <p:cNvPicPr>
            <a:picLocks noChangeAspect="1"/>
          </p:cNvPicPr>
          <p:nvPr/>
        </p:nvPicPr>
        <p:blipFill rotWithShape="1">
          <a:blip r:embed="rId2"/>
          <a:srcRect l="1847" t="14463" r="81326" b="69767"/>
          <a:stretch/>
        </p:blipFill>
        <p:spPr>
          <a:xfrm>
            <a:off x="371475" y="303344"/>
            <a:ext cx="1590675" cy="799745"/>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2000"/>
                    </a14:imgEffect>
                  </a14:imgLayer>
                </a14:imgProps>
              </a:ext>
            </a:extLst>
          </a:blip>
          <a:srcRect l="1847" t="14463" r="81326" b="69767"/>
          <a:stretch/>
        </p:blipFill>
        <p:spPr>
          <a:xfrm>
            <a:off x="8753476" y="321639"/>
            <a:ext cx="1431047" cy="719489"/>
          </a:xfrm>
          <a:prstGeom prst="rect">
            <a:avLst/>
          </a:prstGeom>
        </p:spPr>
      </p:pic>
      <p:sp>
        <p:nvSpPr>
          <p:cNvPr id="6" name="Rectangle 5"/>
          <p:cNvSpPr/>
          <p:nvPr/>
        </p:nvSpPr>
        <p:spPr>
          <a:xfrm>
            <a:off x="8753476" y="379765"/>
            <a:ext cx="1315434" cy="60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PD</a:t>
            </a:r>
          </a:p>
        </p:txBody>
      </p:sp>
      <p:graphicFrame>
        <p:nvGraphicFramePr>
          <p:cNvPr id="8" name="Table 7">
            <a:extLst>
              <a:ext uri="{FF2B5EF4-FFF2-40B4-BE49-F238E27FC236}">
                <a16:creationId xmlns:a16="http://schemas.microsoft.com/office/drawing/2014/main" id="{68C975FD-4748-4C6D-AA4D-FAF8441250F7}"/>
              </a:ext>
            </a:extLst>
          </p:cNvPr>
          <p:cNvGraphicFramePr>
            <a:graphicFrameLocks noGrp="1"/>
          </p:cNvGraphicFramePr>
          <p:nvPr>
            <p:extLst>
              <p:ext uri="{D42A27DB-BD31-4B8C-83A1-F6EECF244321}">
                <p14:modId xmlns:p14="http://schemas.microsoft.com/office/powerpoint/2010/main" val="2744634061"/>
              </p:ext>
            </p:extLst>
          </p:nvPr>
        </p:nvGraphicFramePr>
        <p:xfrm>
          <a:off x="158667" y="1133810"/>
          <a:ext cx="4060278" cy="5547742"/>
        </p:xfrm>
        <a:graphic>
          <a:graphicData uri="http://schemas.openxmlformats.org/drawingml/2006/table">
            <a:tbl>
              <a:tblPr firstRow="1" bandRow="1">
                <a:tableStyleId>{00A15C55-8517-42AA-B614-E9B94910E393}</a:tableStyleId>
              </a:tblPr>
              <a:tblGrid>
                <a:gridCol w="4060278">
                  <a:extLst>
                    <a:ext uri="{9D8B030D-6E8A-4147-A177-3AD203B41FA5}">
                      <a16:colId xmlns:a16="http://schemas.microsoft.com/office/drawing/2014/main" val="3809001196"/>
                    </a:ext>
                  </a:extLst>
                </a:gridCol>
              </a:tblGrid>
              <a:tr h="375332">
                <a:tc>
                  <a:txBody>
                    <a:bodyPr/>
                    <a:lstStyle/>
                    <a:p>
                      <a:pPr algn="ctr"/>
                      <a:r>
                        <a:rPr lang="en-GB" sz="1600" dirty="0">
                          <a:solidFill>
                            <a:schemeClr val="bg1"/>
                          </a:solidFill>
                          <a:latin typeface="Comic Sans MS" panose="030F0702030302020204" pitchFamily="66" charset="0"/>
                        </a:rPr>
                        <a:t>Sticky Knowledge </a:t>
                      </a:r>
                    </a:p>
                  </a:txBody>
                  <a:tcPr>
                    <a:solidFill>
                      <a:schemeClr val="accent1">
                        <a:lumMod val="75000"/>
                      </a:schemeClr>
                    </a:solidFill>
                  </a:tcPr>
                </a:tc>
                <a:extLst>
                  <a:ext uri="{0D108BD9-81ED-4DB2-BD59-A6C34878D82A}">
                    <a16:rowId xmlns:a16="http://schemas.microsoft.com/office/drawing/2014/main" val="252711392"/>
                  </a:ext>
                </a:extLst>
              </a:tr>
              <a:tr h="492743">
                <a:tc>
                  <a:txBody>
                    <a:bodyPr/>
                    <a:lstStyle/>
                    <a:p>
                      <a:pPr marL="0" lvl="0" indent="0" algn="l">
                        <a:lnSpc>
                          <a:spcPct val="107000"/>
                        </a:lnSpc>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how you can help people around you and our responsibilities.</a:t>
                      </a:r>
                    </a:p>
                  </a:txBody>
                  <a:tcPr marL="114300" marR="114300" marT="0" marB="0">
                    <a:solidFill>
                      <a:schemeClr val="accent1">
                        <a:lumMod val="75000"/>
                      </a:schemeClr>
                    </a:solidFill>
                  </a:tcPr>
                </a:tc>
                <a:extLst>
                  <a:ext uri="{0D108BD9-81ED-4DB2-BD59-A6C34878D82A}">
                    <a16:rowId xmlns:a16="http://schemas.microsoft.com/office/drawing/2014/main" val="1597300996"/>
                  </a:ext>
                </a:extLst>
              </a:tr>
              <a:tr h="325455">
                <a:tc>
                  <a:txBody>
                    <a:bodyPr/>
                    <a:lstStyle/>
                    <a:p>
                      <a:pPr marL="0" marR="0" lvl="0" indent="0" algn="l" defTabSz="1007943" rtl="0" eaLnBrk="1" fontAlgn="base" latinLnBrk="0" hangingPunct="1">
                        <a:lnSpc>
                          <a:spcPct val="107000"/>
                        </a:lnSpc>
                        <a:spcBef>
                          <a:spcPts val="0"/>
                        </a:spcBef>
                        <a:spcAft>
                          <a:spcPts val="800"/>
                        </a:spcAft>
                        <a:buClrTx/>
                        <a:buSzTx/>
                        <a:buFont typeface="SassoonPrimaryInfant" pitchFamily="2" charset="0"/>
                        <a:buNone/>
                        <a:tabLst/>
                        <a:defRPr/>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suggest ways of taking care of yourself on a daily basis. </a:t>
                      </a:r>
                    </a:p>
                  </a:txBody>
                  <a:tcPr marL="114300" marR="114300" marT="0" marB="0">
                    <a:solidFill>
                      <a:schemeClr val="accent1">
                        <a:lumMod val="75000"/>
                      </a:schemeClr>
                    </a:solidFill>
                  </a:tcPr>
                </a:tc>
                <a:extLst>
                  <a:ext uri="{0D108BD9-81ED-4DB2-BD59-A6C34878D82A}">
                    <a16:rowId xmlns:a16="http://schemas.microsoft.com/office/drawing/2014/main" val="1193739502"/>
                  </a:ext>
                </a:extLst>
              </a:tr>
              <a:tr h="254617">
                <a:tc>
                  <a:txBody>
                    <a:bodyPr/>
                    <a:lstStyle/>
                    <a:p>
                      <a:pPr marL="0" marR="0" lvl="0" indent="0" algn="l" defTabSz="1007943" rtl="0" eaLnBrk="1" fontAlgn="auto" latinLnBrk="0" hangingPunct="1">
                        <a:lnSpc>
                          <a:spcPct val="107000"/>
                        </a:lnSpc>
                        <a:spcBef>
                          <a:spcPts val="0"/>
                        </a:spcBef>
                        <a:spcAft>
                          <a:spcPts val="800"/>
                        </a:spcAft>
                        <a:buClrTx/>
                        <a:buSzTx/>
                        <a:buFont typeface="SassoonPrimaryInfant" pitchFamily="2" charset="0"/>
                        <a:buNone/>
                        <a:tabLst/>
                        <a:defRPr/>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which foods should be eaten in moderation and why. 	</a:t>
                      </a:r>
                    </a:p>
                  </a:txBody>
                  <a:tcPr marL="114300" marR="114300" marT="0" marB="0">
                    <a:solidFill>
                      <a:schemeClr val="accent1">
                        <a:lumMod val="75000"/>
                      </a:schemeClr>
                    </a:solidFill>
                  </a:tcPr>
                </a:tc>
                <a:extLst>
                  <a:ext uri="{0D108BD9-81ED-4DB2-BD59-A6C34878D82A}">
                    <a16:rowId xmlns:a16="http://schemas.microsoft.com/office/drawing/2014/main" val="3157408915"/>
                  </a:ext>
                </a:extLst>
              </a:tr>
              <a:tr h="601341">
                <a:tc>
                  <a:txBody>
                    <a:bodyPr/>
                    <a:lstStyle/>
                    <a:p>
                      <a:pPr marL="0" marR="0" lvl="0" indent="0" algn="l" defTabSz="1007943" rtl="0" eaLnBrk="1" fontAlgn="auto" latinLnBrk="0" hangingPunct="1">
                        <a:lnSpc>
                          <a:spcPct val="107000"/>
                        </a:lnSpc>
                        <a:spcBef>
                          <a:spcPts val="0"/>
                        </a:spcBef>
                        <a:spcAft>
                          <a:spcPts val="800"/>
                        </a:spcAft>
                        <a:buClrTx/>
                        <a:buSzTx/>
                        <a:buFont typeface="SassoonPrimaryInfant" pitchFamily="2" charset="0"/>
                        <a:buNone/>
                        <a:tabLst/>
                        <a:defRPr/>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getting enough sleep every day helps our brains work better. </a:t>
                      </a:r>
                    </a:p>
                  </a:txBody>
                  <a:tcPr marL="114300" marR="114300" marT="0" marB="0">
                    <a:solidFill>
                      <a:schemeClr val="accent1">
                        <a:lumMod val="75000"/>
                      </a:schemeClr>
                    </a:solidFill>
                  </a:tcPr>
                </a:tc>
                <a:extLst>
                  <a:ext uri="{0D108BD9-81ED-4DB2-BD59-A6C34878D82A}">
                    <a16:rowId xmlns:a16="http://schemas.microsoft.com/office/drawing/2014/main" val="2999034666"/>
                  </a:ext>
                </a:extLst>
              </a:tr>
              <a:tr h="0">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understand the phrase practice makes perfect. </a:t>
                      </a:r>
                    </a:p>
                  </a:txBody>
                  <a:tcPr marL="114300" marR="114300" marT="0" marB="0">
                    <a:solidFill>
                      <a:schemeClr val="accent1">
                        <a:lumMod val="75000"/>
                      </a:schemeClr>
                    </a:solidFill>
                  </a:tcPr>
                </a:tc>
                <a:extLst>
                  <a:ext uri="{0D108BD9-81ED-4DB2-BD59-A6C34878D82A}">
                    <a16:rowId xmlns:a16="http://schemas.microsoft.com/office/drawing/2014/main" val="671227821"/>
                  </a:ext>
                </a:extLst>
              </a:tr>
              <a:tr h="297209">
                <a:tc>
                  <a:txBody>
                    <a:bodyPr/>
                    <a:lstStyle/>
                    <a:p>
                      <a:pPr marL="0" lvl="0" indent="0" algn="l">
                        <a:lnSpc>
                          <a:spcPct val="107000"/>
                        </a:lnSpc>
                        <a:spcAft>
                          <a:spcPts val="800"/>
                        </a:spcAft>
                        <a:buFont typeface="SassoonPrimaryInfant" pitchFamily="2" charset="0"/>
                        <a:buNone/>
                      </a:pPr>
                      <a:r>
                        <a:rPr lang="en-GB" sz="16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change can sometimes feel scary. </a:t>
                      </a:r>
                    </a:p>
                  </a:txBody>
                  <a:tcPr marL="114300" marR="114300" marT="0" marB="0">
                    <a:solidFill>
                      <a:schemeClr val="accent1">
                        <a:lumMod val="75000"/>
                      </a:schemeClr>
                    </a:solidFill>
                  </a:tcPr>
                </a:tc>
                <a:extLst>
                  <a:ext uri="{0D108BD9-81ED-4DB2-BD59-A6C34878D82A}">
                    <a16:rowId xmlns:a16="http://schemas.microsoft.com/office/drawing/2014/main" val="3742591621"/>
                  </a:ext>
                </a:extLst>
              </a:tr>
              <a:tr h="510116">
                <a:tc>
                  <a:txBody>
                    <a:bodyPr/>
                    <a:lstStyle/>
                    <a:p>
                      <a:pPr marL="0" lvl="0" indent="0" algn="l">
                        <a:lnSpc>
                          <a:spcPct val="107000"/>
                        </a:lnSpc>
                        <a:spcAft>
                          <a:spcPts val="800"/>
                        </a:spcAft>
                        <a:buFont typeface="SassoonPrimaryInfant" pitchFamily="2" charset="0"/>
                        <a:buNone/>
                      </a:pPr>
                      <a:r>
                        <a:rPr lang="en-GB" sz="16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In understand why we need to wash our hands. </a:t>
                      </a:r>
                    </a:p>
                  </a:txBody>
                  <a:tcPr marL="114300" marR="114300" marT="0" marB="0">
                    <a:solidFill>
                      <a:schemeClr val="accent1">
                        <a:lumMod val="75000"/>
                      </a:schemeClr>
                    </a:solidFill>
                  </a:tcPr>
                </a:tc>
                <a:extLst>
                  <a:ext uri="{0D108BD9-81ED-4DB2-BD59-A6C34878D82A}">
                    <a16:rowId xmlns:a16="http://schemas.microsoft.com/office/drawing/2014/main" val="104456297"/>
                  </a:ext>
                </a:extLst>
              </a:tr>
              <a:tr h="0">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how to cross a road safely </a:t>
                      </a:r>
                    </a:p>
                  </a:txBody>
                  <a:tcPr marL="114300" marR="114300" marT="0" marB="0">
                    <a:solidFill>
                      <a:schemeClr val="accent1">
                        <a:lumMod val="75000"/>
                      </a:schemeClr>
                    </a:solidFill>
                  </a:tcPr>
                </a:tc>
                <a:extLst>
                  <a:ext uri="{0D108BD9-81ED-4DB2-BD59-A6C34878D82A}">
                    <a16:rowId xmlns:a16="http://schemas.microsoft.com/office/drawing/2014/main" val="585034998"/>
                  </a:ext>
                </a:extLst>
              </a:tr>
              <a:tr h="0">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to say ‘no’ if they don’t feel comfortable with a touch. </a:t>
                      </a:r>
                    </a:p>
                  </a:txBody>
                  <a:tcPr marL="114300" marR="114300" marT="0" marB="0">
                    <a:solidFill>
                      <a:schemeClr val="accent1">
                        <a:lumMod val="75000"/>
                      </a:schemeClr>
                    </a:solidFill>
                  </a:tcPr>
                </a:tc>
                <a:extLst>
                  <a:ext uri="{0D108BD9-81ED-4DB2-BD59-A6C34878D82A}">
                    <a16:rowId xmlns:a16="http://schemas.microsoft.com/office/drawing/2014/main" val="130289850"/>
                  </a:ext>
                </a:extLst>
              </a:tr>
              <a:tr h="0">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understand that people need to get the correct balance of time spent on screens. </a:t>
                      </a:r>
                    </a:p>
                  </a:txBody>
                  <a:tcPr marL="114300" marR="114300" marT="0" marB="0">
                    <a:solidFill>
                      <a:schemeClr val="accent1">
                        <a:lumMod val="75000"/>
                      </a:schemeClr>
                    </a:solidFill>
                  </a:tcPr>
                </a:tc>
                <a:extLst>
                  <a:ext uri="{0D108BD9-81ED-4DB2-BD59-A6C34878D82A}">
                    <a16:rowId xmlns:a16="http://schemas.microsoft.com/office/drawing/2014/main" val="1067939070"/>
                  </a:ext>
                </a:extLst>
              </a:tr>
            </a:tbl>
          </a:graphicData>
        </a:graphic>
      </p:graphicFrame>
      <p:sp>
        <p:nvSpPr>
          <p:cNvPr id="9" name="TextBox 8">
            <a:extLst>
              <a:ext uri="{FF2B5EF4-FFF2-40B4-BE49-F238E27FC236}">
                <a16:creationId xmlns:a16="http://schemas.microsoft.com/office/drawing/2014/main" id="{2C95B9CC-6803-45FB-8158-F5EE63CD8B0B}"/>
              </a:ext>
            </a:extLst>
          </p:cNvPr>
          <p:cNvSpPr txBox="1"/>
          <p:nvPr/>
        </p:nvSpPr>
        <p:spPr>
          <a:xfrm>
            <a:off x="200025" y="6726557"/>
            <a:ext cx="10315575" cy="800219"/>
          </a:xfrm>
          <a:prstGeom prst="rect">
            <a:avLst/>
          </a:prstGeom>
          <a:solidFill>
            <a:schemeClr val="accent5">
              <a:lumMod val="75000"/>
            </a:schemeClr>
          </a:solidFill>
          <a:ln>
            <a:noFill/>
          </a:ln>
        </p:spPr>
        <p:txBody>
          <a:bodyPr wrap="square" rtlCol="0">
            <a:spAutoFit/>
          </a:bodyPr>
          <a:lstStyle/>
          <a:p>
            <a:pPr algn="ctr"/>
            <a:r>
              <a:rPr lang="en-GB" b="1" u="sng" dirty="0">
                <a:solidFill>
                  <a:schemeClr val="bg1"/>
                </a:solidFill>
                <a:latin typeface="Comic Sans MS" panose="030F0702030302020204" pitchFamily="66" charset="0"/>
              </a:rPr>
              <a:t>Key Vocabulary</a:t>
            </a:r>
          </a:p>
          <a:p>
            <a:pPr algn="ctr"/>
            <a:r>
              <a:rPr lang="en-GB" sz="1400" dirty="0">
                <a:solidFill>
                  <a:schemeClr val="bg1"/>
                </a:solidFill>
                <a:latin typeface="Comic Sans MS" panose="030F0702030302020204" pitchFamily="66" charset="0"/>
              </a:rPr>
              <a:t>Health, wellbeing, healthy eating, physical activity, sleep, dentist, likes, dislikes, choices, achievements, goals, strengths, target setting, change, loss, hygiene, clean, germs, stranger danger, screen time.</a:t>
            </a:r>
          </a:p>
        </p:txBody>
      </p:sp>
      <p:sp>
        <p:nvSpPr>
          <p:cNvPr id="15" name="TextBox 14">
            <a:extLst>
              <a:ext uri="{FF2B5EF4-FFF2-40B4-BE49-F238E27FC236}">
                <a16:creationId xmlns:a16="http://schemas.microsoft.com/office/drawing/2014/main" id="{8148640B-39D8-49DE-9205-47E422BFE2E6}"/>
              </a:ext>
            </a:extLst>
          </p:cNvPr>
          <p:cNvSpPr txBox="1"/>
          <p:nvPr/>
        </p:nvSpPr>
        <p:spPr>
          <a:xfrm>
            <a:off x="4564491" y="4514745"/>
            <a:ext cx="5827566" cy="2062103"/>
          </a:xfrm>
          <a:prstGeom prst="rect">
            <a:avLst/>
          </a:prstGeom>
          <a:solidFill>
            <a:schemeClr val="bg1"/>
          </a:solidFill>
          <a:ln>
            <a:solidFill>
              <a:schemeClr val="accent1">
                <a:lumMod val="75000"/>
              </a:schemeClr>
            </a:solidFill>
          </a:ln>
        </p:spPr>
        <p:txBody>
          <a:bodyPr wrap="square" rtlCol="0">
            <a:spAutoFit/>
          </a:bodyPr>
          <a:lstStyle/>
          <a:p>
            <a:pPr algn="ctr"/>
            <a:r>
              <a:rPr lang="en-GB" sz="1600" b="1" u="sng" dirty="0">
                <a:solidFill>
                  <a:schemeClr val="accent1">
                    <a:lumMod val="75000"/>
                  </a:schemeClr>
                </a:solidFill>
                <a:latin typeface="Comic Sans MS" panose="030F0702030302020204" pitchFamily="66" charset="0"/>
              </a:rPr>
              <a:t>Key Questions</a:t>
            </a:r>
          </a:p>
          <a:p>
            <a:pPr algn="ctr"/>
            <a:r>
              <a:rPr lang="en-GB" sz="1600" dirty="0">
                <a:latin typeface="Comic Sans MS" panose="030F0702030302020204" pitchFamily="66" charset="0"/>
              </a:rPr>
              <a:t>Why do we need to get lots of sleep? How many times a day should you brush your teeth? What am I good at? How do I know?  What can we do to help stop germs and diseases spreading? Can you describe how to cross a road safely? Should you trust strangers? If something is happening that we do not like, what can we say or do? Is it health to watch TV and play on devises all day long? </a:t>
            </a:r>
          </a:p>
        </p:txBody>
      </p:sp>
      <p:pic>
        <p:nvPicPr>
          <p:cNvPr id="3" name="Picture 2">
            <a:extLst>
              <a:ext uri="{FF2B5EF4-FFF2-40B4-BE49-F238E27FC236}">
                <a16:creationId xmlns:a16="http://schemas.microsoft.com/office/drawing/2014/main" id="{823C4C0C-031E-4DD8-82F7-D24E1874AF86}"/>
              </a:ext>
            </a:extLst>
          </p:cNvPr>
          <p:cNvPicPr>
            <a:picLocks noChangeAspect="1"/>
          </p:cNvPicPr>
          <p:nvPr/>
        </p:nvPicPr>
        <p:blipFill>
          <a:blip r:embed="rId5"/>
          <a:stretch>
            <a:fillRect/>
          </a:stretch>
        </p:blipFill>
        <p:spPr>
          <a:xfrm>
            <a:off x="7478274" y="2774664"/>
            <a:ext cx="1535603" cy="1360490"/>
          </a:xfrm>
          <a:prstGeom prst="rect">
            <a:avLst/>
          </a:prstGeom>
        </p:spPr>
      </p:pic>
      <p:pic>
        <p:nvPicPr>
          <p:cNvPr id="11" name="Picture 10">
            <a:extLst>
              <a:ext uri="{FF2B5EF4-FFF2-40B4-BE49-F238E27FC236}">
                <a16:creationId xmlns:a16="http://schemas.microsoft.com/office/drawing/2014/main" id="{5B472031-1ECD-4FF6-85D8-2F1B89C71C5E}"/>
              </a:ext>
            </a:extLst>
          </p:cNvPr>
          <p:cNvPicPr>
            <a:picLocks noChangeAspect="1"/>
          </p:cNvPicPr>
          <p:nvPr/>
        </p:nvPicPr>
        <p:blipFill>
          <a:blip r:embed="rId6"/>
          <a:stretch>
            <a:fillRect/>
          </a:stretch>
        </p:blipFill>
        <p:spPr>
          <a:xfrm>
            <a:off x="8102025" y="1133810"/>
            <a:ext cx="1302901" cy="1277925"/>
          </a:xfrm>
          <a:prstGeom prst="rect">
            <a:avLst/>
          </a:prstGeom>
        </p:spPr>
      </p:pic>
      <p:pic>
        <p:nvPicPr>
          <p:cNvPr id="13" name="Picture 12">
            <a:extLst>
              <a:ext uri="{FF2B5EF4-FFF2-40B4-BE49-F238E27FC236}">
                <a16:creationId xmlns:a16="http://schemas.microsoft.com/office/drawing/2014/main" id="{03594897-C0EF-4B4E-921F-0259D0571786}"/>
              </a:ext>
            </a:extLst>
          </p:cNvPr>
          <p:cNvPicPr>
            <a:picLocks noChangeAspect="1"/>
          </p:cNvPicPr>
          <p:nvPr/>
        </p:nvPicPr>
        <p:blipFill>
          <a:blip r:embed="rId7"/>
          <a:stretch>
            <a:fillRect/>
          </a:stretch>
        </p:blipFill>
        <p:spPr>
          <a:xfrm>
            <a:off x="9100549" y="2673531"/>
            <a:ext cx="1432597" cy="1654244"/>
          </a:xfrm>
          <a:prstGeom prst="rect">
            <a:avLst/>
          </a:prstGeom>
        </p:spPr>
      </p:pic>
      <p:pic>
        <p:nvPicPr>
          <p:cNvPr id="16" name="Picture 15">
            <a:extLst>
              <a:ext uri="{FF2B5EF4-FFF2-40B4-BE49-F238E27FC236}">
                <a16:creationId xmlns:a16="http://schemas.microsoft.com/office/drawing/2014/main" id="{B44CF410-9ACB-4391-B5BC-A2166B63F747}"/>
              </a:ext>
            </a:extLst>
          </p:cNvPr>
          <p:cNvPicPr>
            <a:picLocks noChangeAspect="1"/>
          </p:cNvPicPr>
          <p:nvPr/>
        </p:nvPicPr>
        <p:blipFill>
          <a:blip r:embed="rId8"/>
          <a:stretch>
            <a:fillRect/>
          </a:stretch>
        </p:blipFill>
        <p:spPr>
          <a:xfrm>
            <a:off x="9453256" y="1143946"/>
            <a:ext cx="1135496" cy="1488224"/>
          </a:xfrm>
          <a:prstGeom prst="rect">
            <a:avLst/>
          </a:prstGeom>
        </p:spPr>
      </p:pic>
      <p:pic>
        <p:nvPicPr>
          <p:cNvPr id="18" name="Picture 17">
            <a:extLst>
              <a:ext uri="{FF2B5EF4-FFF2-40B4-BE49-F238E27FC236}">
                <a16:creationId xmlns:a16="http://schemas.microsoft.com/office/drawing/2014/main" id="{7337D410-123D-4B73-BFDC-367C37FCDCA9}"/>
              </a:ext>
            </a:extLst>
          </p:cNvPr>
          <p:cNvPicPr>
            <a:picLocks noChangeAspect="1"/>
          </p:cNvPicPr>
          <p:nvPr/>
        </p:nvPicPr>
        <p:blipFill>
          <a:blip r:embed="rId9"/>
          <a:stretch>
            <a:fillRect/>
          </a:stretch>
        </p:blipFill>
        <p:spPr>
          <a:xfrm>
            <a:off x="6815569" y="1135529"/>
            <a:ext cx="1232835" cy="1496641"/>
          </a:xfrm>
          <a:prstGeom prst="rect">
            <a:avLst/>
          </a:prstGeom>
        </p:spPr>
      </p:pic>
      <p:pic>
        <p:nvPicPr>
          <p:cNvPr id="20" name="Picture 19">
            <a:extLst>
              <a:ext uri="{FF2B5EF4-FFF2-40B4-BE49-F238E27FC236}">
                <a16:creationId xmlns:a16="http://schemas.microsoft.com/office/drawing/2014/main" id="{C63A12F4-6C8C-49A0-9D8C-3C4933784D95}"/>
              </a:ext>
            </a:extLst>
          </p:cNvPr>
          <p:cNvPicPr>
            <a:picLocks noChangeAspect="1"/>
          </p:cNvPicPr>
          <p:nvPr/>
        </p:nvPicPr>
        <p:blipFill>
          <a:blip r:embed="rId10"/>
          <a:stretch>
            <a:fillRect/>
          </a:stretch>
        </p:blipFill>
        <p:spPr>
          <a:xfrm>
            <a:off x="4302820" y="1171111"/>
            <a:ext cx="1222299" cy="1217164"/>
          </a:xfrm>
          <a:prstGeom prst="rect">
            <a:avLst/>
          </a:prstGeom>
        </p:spPr>
      </p:pic>
      <p:pic>
        <p:nvPicPr>
          <p:cNvPr id="22" name="Picture 21">
            <a:extLst>
              <a:ext uri="{FF2B5EF4-FFF2-40B4-BE49-F238E27FC236}">
                <a16:creationId xmlns:a16="http://schemas.microsoft.com/office/drawing/2014/main" id="{9344BD85-4E6E-45D6-A20C-144848D35568}"/>
              </a:ext>
            </a:extLst>
          </p:cNvPr>
          <p:cNvPicPr>
            <a:picLocks noChangeAspect="1"/>
          </p:cNvPicPr>
          <p:nvPr/>
        </p:nvPicPr>
        <p:blipFill>
          <a:blip r:embed="rId11"/>
          <a:stretch>
            <a:fillRect/>
          </a:stretch>
        </p:blipFill>
        <p:spPr>
          <a:xfrm>
            <a:off x="6063639" y="2781020"/>
            <a:ext cx="1376681" cy="1496641"/>
          </a:xfrm>
          <a:prstGeom prst="rect">
            <a:avLst/>
          </a:prstGeom>
        </p:spPr>
      </p:pic>
      <p:pic>
        <p:nvPicPr>
          <p:cNvPr id="24" name="Picture 23">
            <a:extLst>
              <a:ext uri="{FF2B5EF4-FFF2-40B4-BE49-F238E27FC236}">
                <a16:creationId xmlns:a16="http://schemas.microsoft.com/office/drawing/2014/main" id="{F950A32F-0631-4134-A8CB-038EF535C480}"/>
              </a:ext>
            </a:extLst>
          </p:cNvPr>
          <p:cNvPicPr>
            <a:picLocks noChangeAspect="1"/>
          </p:cNvPicPr>
          <p:nvPr/>
        </p:nvPicPr>
        <p:blipFill>
          <a:blip r:embed="rId12"/>
          <a:stretch>
            <a:fillRect/>
          </a:stretch>
        </p:blipFill>
        <p:spPr>
          <a:xfrm>
            <a:off x="4437220" y="2716233"/>
            <a:ext cx="1535603" cy="1568841"/>
          </a:xfrm>
          <a:prstGeom prst="rect">
            <a:avLst/>
          </a:prstGeom>
        </p:spPr>
      </p:pic>
      <p:pic>
        <p:nvPicPr>
          <p:cNvPr id="26" name="Picture 25">
            <a:extLst>
              <a:ext uri="{FF2B5EF4-FFF2-40B4-BE49-F238E27FC236}">
                <a16:creationId xmlns:a16="http://schemas.microsoft.com/office/drawing/2014/main" id="{CC9ECD71-7550-4917-AB53-2FAC2B96905F}"/>
              </a:ext>
            </a:extLst>
          </p:cNvPr>
          <p:cNvPicPr>
            <a:picLocks noChangeAspect="1"/>
          </p:cNvPicPr>
          <p:nvPr/>
        </p:nvPicPr>
        <p:blipFill>
          <a:blip r:embed="rId13"/>
          <a:stretch>
            <a:fillRect/>
          </a:stretch>
        </p:blipFill>
        <p:spPr>
          <a:xfrm>
            <a:off x="5578740" y="1135529"/>
            <a:ext cx="1183208" cy="1496641"/>
          </a:xfrm>
          <a:prstGeom prst="rect">
            <a:avLst/>
          </a:prstGeom>
        </p:spPr>
      </p:pic>
    </p:spTree>
    <p:extLst>
      <p:ext uri="{BB962C8B-B14F-4D97-AF65-F5344CB8AC3E}">
        <p14:creationId xmlns:p14="http://schemas.microsoft.com/office/powerpoint/2010/main" val="1090940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266</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SassoonPrimaryInfant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N.Rossell</dc:creator>
  <cp:lastModifiedBy>K Marsden</cp:lastModifiedBy>
  <cp:revision>53</cp:revision>
  <dcterms:created xsi:type="dcterms:W3CDTF">2020-06-01T13:33:20Z</dcterms:created>
  <dcterms:modified xsi:type="dcterms:W3CDTF">2024-10-13T19:23:21Z</dcterms:modified>
</cp:coreProperties>
</file>