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 Marsden" initials="KM" lastIdx="1" clrIdx="0">
    <p:extLst>
      <p:ext uri="{19B8F6BF-5375-455C-9EA6-DF929625EA0E}">
        <p15:presenceInfo xmlns:p15="http://schemas.microsoft.com/office/powerpoint/2012/main" userId="S-1-5-21-3128454544-3483639502-2566384809-141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DAAA"/>
    <a:srgbClr val="6EAC42"/>
    <a:srgbClr val="57B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32" autoAdjust="0"/>
  </p:normalViewPr>
  <p:slideViewPr>
    <p:cSldViewPr snapToGrid="0">
      <p:cViewPr varScale="1">
        <p:scale>
          <a:sx n="77" d="100"/>
          <a:sy n="77" d="100"/>
        </p:scale>
        <p:origin x="10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10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68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6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26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148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14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1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73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22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10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72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BC9ED-A915-4327-9AE3-9E88533850A2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5" y="249888"/>
            <a:ext cx="10315575" cy="121443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46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Year 2</a:t>
            </a:r>
          </a:p>
          <a:p>
            <a:pPr algn="ctr"/>
            <a:r>
              <a:rPr lang="en-GB" sz="2646" b="1" dirty="0">
                <a:solidFill>
                  <a:schemeClr val="bg1"/>
                </a:solidFill>
                <a:latin typeface="Comic Sans MS" panose="030F0702030302020204" pitchFamily="66" charset="0"/>
              </a:rPr>
              <a:t>Why are some times special? 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Christianity, Islam &amp; Hinduism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47" t="14463" r="81326" b="69767"/>
          <a:stretch/>
        </p:blipFill>
        <p:spPr>
          <a:xfrm>
            <a:off x="465949" y="400345"/>
            <a:ext cx="1590675" cy="799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/>
                    </a14:imgEffect>
                  </a14:imgLayer>
                </a14:imgProps>
              </a:ext>
            </a:extLst>
          </a:blip>
          <a:srcRect l="1847" t="14463" r="81326" b="69767"/>
          <a:stretch/>
        </p:blipFill>
        <p:spPr>
          <a:xfrm>
            <a:off x="8729663" y="457232"/>
            <a:ext cx="1590675" cy="7997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59967" y="472477"/>
            <a:ext cx="1600200" cy="799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691953"/>
              </p:ext>
            </p:extLst>
          </p:nvPr>
        </p:nvGraphicFramePr>
        <p:xfrm>
          <a:off x="7077074" y="1517779"/>
          <a:ext cx="3438526" cy="358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460">
                  <a:extLst>
                    <a:ext uri="{9D8B030D-6E8A-4147-A177-3AD203B41FA5}">
                      <a16:colId xmlns:a16="http://schemas.microsoft.com/office/drawing/2014/main" val="3809001196"/>
                    </a:ext>
                  </a:extLst>
                </a:gridCol>
                <a:gridCol w="2328066">
                  <a:extLst>
                    <a:ext uri="{9D8B030D-6E8A-4147-A177-3AD203B41FA5}">
                      <a16:colId xmlns:a16="http://schemas.microsoft.com/office/drawing/2014/main" val="968931999"/>
                    </a:ext>
                  </a:extLst>
                </a:gridCol>
              </a:tblGrid>
              <a:tr h="37088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Key Vocabulary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EAC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11392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Festival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A ceremony or celebration that repeats, often once a year, and involves special activities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1183194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Eid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Islamic festival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84697303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Birth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When a baby is born.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85868913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Celebrate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To make special with gifts, parties, or activities.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29800423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Wedding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Ceremony when two people marry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97300996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Christening &amp; Baptism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The ceremony that means your are committed to living life as a Christian.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93739502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Diwali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The most popular celebration in India.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9903466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C975FD-4748-4C6D-AA4D-FAF844125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442576"/>
              </p:ext>
            </p:extLst>
          </p:nvPr>
        </p:nvGraphicFramePr>
        <p:xfrm>
          <a:off x="155481" y="5032599"/>
          <a:ext cx="3438526" cy="239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8526">
                  <a:extLst>
                    <a:ext uri="{9D8B030D-6E8A-4147-A177-3AD203B41FA5}">
                      <a16:colId xmlns:a16="http://schemas.microsoft.com/office/drawing/2014/main" val="3809001196"/>
                    </a:ext>
                  </a:extLst>
                </a:gridCol>
              </a:tblGrid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Sticky Knowledge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11392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omic Sans MS" panose="030F0702030302020204" pitchFamily="66" charset="0"/>
                        </a:rPr>
                        <a:t>Know what traditions are followed by Christians at Christmas, Easter, christenings and weddings.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1183194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omic Sans MS" panose="030F0702030302020204" pitchFamily="66" charset="0"/>
                        </a:rPr>
                        <a:t>Know what traditions are follows by Muslims during Eid, when a baby is born and weddings.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84697303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omic Sans MS" panose="030F0702030302020204" pitchFamily="66" charset="0"/>
                        </a:rPr>
                        <a:t>Know Diwali is Guru Nanak’s Birthday.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85868913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omic Sans MS" panose="030F0702030302020204" pitchFamily="66" charset="0"/>
                        </a:rPr>
                        <a:t>Know how Diwali is celebrated by Sikhs.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29800423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omic Sans MS" panose="030F0702030302020204" pitchFamily="66" charset="0"/>
                        </a:rPr>
                        <a:t>Children identify how they celebrate special times.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97300996"/>
                  </a:ext>
                </a:extLst>
              </a:tr>
            </a:tbl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57A24A07-C2BC-4108-9CEE-E7A2BD01E73C}"/>
              </a:ext>
            </a:extLst>
          </p:cNvPr>
          <p:cNvSpPr/>
          <p:nvPr/>
        </p:nvSpPr>
        <p:spPr>
          <a:xfrm>
            <a:off x="4183693" y="1517779"/>
            <a:ext cx="2836900" cy="226205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1CB9F2-6B2A-4A4F-A078-443AF2BBA8A7}"/>
              </a:ext>
            </a:extLst>
          </p:cNvPr>
          <p:cNvSpPr txBox="1"/>
          <p:nvPr/>
        </p:nvSpPr>
        <p:spPr>
          <a:xfrm>
            <a:off x="4246024" y="1550736"/>
            <a:ext cx="2612683" cy="264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u="sng" dirty="0">
                <a:latin typeface="Comic Sans MS" panose="030F0702030302020204" pitchFamily="66" charset="0"/>
              </a:rPr>
              <a:t>Islamic Celebrations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Ed al </a:t>
            </a:r>
            <a:r>
              <a:rPr lang="en-US" sz="1100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Fitr</a:t>
            </a:r>
            <a:r>
              <a:rPr lang="en-US" sz="11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is an Islamic that follows 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the fasting of Ramadan.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In the Islamic faith, Muslims welcome babies </a:t>
            </a:r>
            <a:r>
              <a:rPr lang="en-US" sz="1100" b="1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in a ceremony called the </a:t>
            </a:r>
            <a:r>
              <a:rPr lang="en-US" sz="1100" b="1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Aqiqah</a:t>
            </a:r>
            <a:r>
              <a:rPr lang="en-US" sz="1100" b="1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(pronounced Ak-</a:t>
            </a:r>
            <a:r>
              <a:rPr lang="en-US" sz="1100" b="1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kee</a:t>
            </a:r>
            <a:r>
              <a:rPr lang="en-US" sz="1100" b="1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-ka)</a:t>
            </a:r>
            <a:r>
              <a:rPr lang="en-US" sz="1100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which is usually held on the seventh day after the baby is born. This is when the baby is introduced to family and friends.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Nikah, 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a </a:t>
            </a:r>
            <a:r>
              <a:rPr lang="en-US" sz="11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muslim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 marriage ceremony is short. There are three main parts.</a:t>
            </a:r>
            <a:endParaRPr lang="en-GB" sz="11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b="1" u="sng" dirty="0">
              <a:latin typeface="Comic Sans MS" panose="030F0702030302020204" pitchFamily="66" charset="0"/>
            </a:endParaRPr>
          </a:p>
          <a:p>
            <a:pPr algn="ctr"/>
            <a:endParaRPr lang="en-GB" sz="1100" b="1" u="sng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5F98E4-BCB2-4134-894C-7484335DF118}"/>
              </a:ext>
            </a:extLst>
          </p:cNvPr>
          <p:cNvSpPr/>
          <p:nvPr/>
        </p:nvSpPr>
        <p:spPr>
          <a:xfrm>
            <a:off x="155481" y="1517779"/>
            <a:ext cx="3915250" cy="252812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E61E27-01D0-4D95-B06C-1289D41DB031}"/>
              </a:ext>
            </a:extLst>
          </p:cNvPr>
          <p:cNvSpPr txBox="1"/>
          <p:nvPr/>
        </p:nvSpPr>
        <p:spPr>
          <a:xfrm>
            <a:off x="98999" y="1585285"/>
            <a:ext cx="3915251" cy="2944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u="sng" dirty="0">
                <a:latin typeface="Comic Sans MS" panose="030F0702030302020204" pitchFamily="66" charset="0"/>
              </a:rPr>
              <a:t>Christian Celebrations </a:t>
            </a:r>
          </a:p>
          <a:p>
            <a:pPr marL="240665" indent="-171450">
              <a:lnSpc>
                <a:spcPts val="1375"/>
              </a:lnSpc>
              <a:spcBef>
                <a:spcPts val="1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Christmas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 is one of the most important Christian celebration and celebrates the birth of </a:t>
            </a:r>
            <a:r>
              <a:rPr lang="en-US" sz="1100" b="1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Jesus</a:t>
            </a:r>
            <a:r>
              <a:rPr lang="en-US" sz="1100" b="1" dirty="0">
                <a:latin typeface="Comic Sans MS" panose="030F0702030302020204" pitchFamily="66" charset="0"/>
                <a:ea typeface="Calibri" panose="020F0502020204030204" pitchFamily="34" charset="0"/>
              </a:rPr>
              <a:t>. 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Christmas different in Christian homes.</a:t>
            </a:r>
          </a:p>
          <a:p>
            <a:pPr marL="240665" indent="-171450">
              <a:lnSpc>
                <a:spcPts val="1375"/>
              </a:lnSpc>
              <a:spcBef>
                <a:spcPts val="1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Easter 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is a Christian festival that celebrates the resurrection of Jesus. </a:t>
            </a:r>
          </a:p>
          <a:p>
            <a:pPr marL="240665" indent="-171450">
              <a:lnSpc>
                <a:spcPts val="1375"/>
              </a:lnSpc>
              <a:spcBef>
                <a:spcPts val="1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Comic Sans MS" panose="030F0702030302020204" pitchFamily="66" charset="0"/>
                <a:ea typeface="Calibri" panose="020F0502020204030204" pitchFamily="34" charset="0"/>
              </a:rPr>
              <a:t>B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abies are </a:t>
            </a:r>
            <a:r>
              <a:rPr lang="en-US" sz="1100" b="1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baptized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 to welcome them to the church family.</a:t>
            </a:r>
          </a:p>
          <a:p>
            <a:pPr marL="240665" indent="-171450">
              <a:lnSpc>
                <a:spcPts val="1375"/>
              </a:lnSpc>
              <a:spcBef>
                <a:spcPts val="1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Christians </a:t>
            </a:r>
            <a:r>
              <a:rPr lang="en-US" sz="1100" b="1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get married in a church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. Women often wear a white dress.  The couple say vows and promises in the house of god. </a:t>
            </a:r>
            <a:endParaRPr lang="en-GB" sz="11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240665" indent="-171450">
              <a:lnSpc>
                <a:spcPts val="1375"/>
              </a:lnSpc>
              <a:spcBef>
                <a:spcPts val="1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Often </a:t>
            </a:r>
            <a:r>
              <a:rPr lang="en-US" sz="1100" b="1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Weddings and baptisms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  are celebrated often with a party with friends and family. </a:t>
            </a:r>
            <a:endParaRPr lang="en-GB" sz="11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69215">
              <a:lnSpc>
                <a:spcPts val="1375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54965" indent="-285750">
              <a:lnSpc>
                <a:spcPts val="1375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endParaRPr lang="en-US" sz="11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b="1" u="sng" dirty="0">
              <a:latin typeface="Comic Sans MS" panose="030F0702030302020204" pitchFamily="66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952B2C7-7AAF-4402-88B2-09FB56F63C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7943"/>
          <a:stretch/>
        </p:blipFill>
        <p:spPr>
          <a:xfrm>
            <a:off x="176213" y="4120298"/>
            <a:ext cx="1160876" cy="85799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770B015-D68B-4F63-8AA5-38785EE1B03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9102"/>
          <a:stretch/>
        </p:blipFill>
        <p:spPr>
          <a:xfrm>
            <a:off x="1473709" y="4099363"/>
            <a:ext cx="1278793" cy="87892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DA78E72-C33B-4B99-840F-75F36366DA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7525" y="4109649"/>
            <a:ext cx="1160875" cy="89029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AEE85B5-EC0E-453F-A759-297669216D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6022" y="3865947"/>
            <a:ext cx="1151790" cy="116665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56376D3-3D20-44AA-87E4-786B4F98E0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8049" y="3865947"/>
            <a:ext cx="1546393" cy="116665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F5946EF5-98E4-4C66-8393-4C4E3A338999}"/>
              </a:ext>
            </a:extLst>
          </p:cNvPr>
          <p:cNvSpPr/>
          <p:nvPr/>
        </p:nvSpPr>
        <p:spPr>
          <a:xfrm>
            <a:off x="3722316" y="5163341"/>
            <a:ext cx="4632544" cy="226205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4BC5B2B-E0FE-4A79-BEDC-E413C96FB2A5}"/>
              </a:ext>
            </a:extLst>
          </p:cNvPr>
          <p:cNvSpPr txBox="1"/>
          <p:nvPr/>
        </p:nvSpPr>
        <p:spPr>
          <a:xfrm>
            <a:off x="3594007" y="5195995"/>
            <a:ext cx="4770331" cy="239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u="sng" dirty="0">
                <a:latin typeface="Comic Sans MS" panose="030F0702030302020204" pitchFamily="66" charset="0"/>
              </a:rPr>
              <a:t>Diwali </a:t>
            </a:r>
          </a:p>
          <a:p>
            <a:pPr marL="354965" indent="-285750">
              <a:lnSpc>
                <a:spcPts val="1375"/>
              </a:lnSpc>
              <a:spcBef>
                <a:spcPts val="1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Comic Sans MS" panose="030F0702030302020204" pitchFamily="66" charset="0"/>
                <a:ea typeface="Calibri" panose="020F0502020204030204" pitchFamily="34" charset="0"/>
              </a:rPr>
              <a:t>Known as the 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festival of lights. </a:t>
            </a:r>
          </a:p>
          <a:p>
            <a:pPr marL="354965" indent="-285750">
              <a:lnSpc>
                <a:spcPts val="1375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People often think of Diwali as a Hindu festival, but it is also celebrated by Sikhs it </a:t>
            </a:r>
            <a:r>
              <a:rPr lang="en-US" sz="11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isone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 of the most popular celebrations in India.</a:t>
            </a:r>
          </a:p>
          <a:p>
            <a:pPr marL="354965" indent="-285750">
              <a:lnSpc>
                <a:spcPts val="1375"/>
              </a:lnSpc>
              <a:spcBef>
                <a:spcPts val="1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Diwali is celebrate over 5 days</a:t>
            </a:r>
          </a:p>
          <a:p>
            <a:pPr marL="354965" indent="-285750">
              <a:lnSpc>
                <a:spcPts val="1375"/>
              </a:lnSpc>
              <a:spcBef>
                <a:spcPts val="1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It  and 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marks the start of the Hindu New Year. The exact dates change each year and are determined by the position of the moon – but it usually falls between October and November</a:t>
            </a:r>
          </a:p>
          <a:p>
            <a:pPr marL="354965" indent="-285750">
              <a:lnSpc>
                <a:spcPts val="1375"/>
              </a:lnSpc>
              <a:spcBef>
                <a:spcPts val="1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Celebrations 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include fireworks, food, gifts, colored  sand, and special clay lamps.</a:t>
            </a:r>
            <a:endParaRPr lang="en-GB" sz="11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b="1" u="sng" dirty="0">
              <a:latin typeface="Comic Sans MS" panose="030F0702030302020204" pitchFamily="66" charset="0"/>
            </a:endParaRPr>
          </a:p>
          <a:p>
            <a:pPr algn="ctr"/>
            <a:endParaRPr lang="en-GB" sz="1100" b="1" u="sng" dirty="0"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2984BA-1372-4F31-87D8-D9DCF5D8D9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55816" y="5224701"/>
            <a:ext cx="2059784" cy="207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40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</TotalTime>
  <Words>401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Candara</vt:lpstr>
      <vt:lpstr>Comic Sans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N.Rossell</dc:creator>
  <cp:lastModifiedBy>K Marsden</cp:lastModifiedBy>
  <cp:revision>48</cp:revision>
  <dcterms:created xsi:type="dcterms:W3CDTF">2020-06-01T13:33:20Z</dcterms:created>
  <dcterms:modified xsi:type="dcterms:W3CDTF">2024-04-30T10:06:36Z</dcterms:modified>
</cp:coreProperties>
</file>