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 Marsden" initials="KM" lastIdx="1" clrIdx="0">
    <p:extLst>
      <p:ext uri="{19B8F6BF-5375-455C-9EA6-DF929625EA0E}">
        <p15:presenceInfo xmlns:p15="http://schemas.microsoft.com/office/powerpoint/2012/main" userId="S-1-5-21-3128454544-3483639502-2566384809-141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FFCC"/>
    <a:srgbClr val="FF99CC"/>
    <a:srgbClr val="FF99FF"/>
    <a:srgbClr val="FFFF66"/>
    <a:srgbClr val="BEDAAA"/>
    <a:srgbClr val="6EAC42"/>
    <a:srgbClr val="57B5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32" autoAdjust="0"/>
  </p:normalViewPr>
  <p:slideViewPr>
    <p:cSldViewPr snapToGrid="0">
      <p:cViewPr varScale="1">
        <p:scale>
          <a:sx n="73" d="100"/>
          <a:sy n="73" d="100"/>
        </p:scale>
        <p:origin x="14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1BC9ED-A915-4327-9AE3-9E88533850A2}" type="datetimeFigureOut">
              <a:rPr lang="en-GB" smtClean="0"/>
              <a:t>13/10/2024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392110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1BC9ED-A915-4327-9AE3-9E88533850A2}" type="datetimeFigureOut">
              <a:rPr lang="en-GB" smtClean="0"/>
              <a:t>13/10/2024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2875681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1BC9ED-A915-4327-9AE3-9E88533850A2}" type="datetimeFigureOut">
              <a:rPr lang="en-GB" smtClean="0"/>
              <a:t>13/10/2024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20846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1BC9ED-A915-4327-9AE3-9E88533850A2}" type="datetimeFigureOut">
              <a:rPr lang="en-GB" smtClean="0"/>
              <a:t>13/10/2024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3562266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1BC9ED-A915-4327-9AE3-9E88533850A2}" type="datetimeFigureOut">
              <a:rPr lang="en-GB" smtClean="0"/>
              <a:t>13/10/2024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2040148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1BC9ED-A915-4327-9AE3-9E88533850A2}" type="datetimeFigureOut">
              <a:rPr lang="en-GB" smtClean="0"/>
              <a:t>13/10/2024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2829140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1BC9ED-A915-4327-9AE3-9E88533850A2}" type="datetimeFigureOut">
              <a:rPr lang="en-GB" smtClean="0"/>
              <a:t>13/10/2024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315911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1BC9ED-A915-4327-9AE3-9E88533850A2}" type="datetimeFigureOut">
              <a:rPr lang="en-GB" smtClean="0"/>
              <a:t>13/10/2024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1794735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1BC9ED-A915-4327-9AE3-9E88533850A2}" type="datetimeFigureOut">
              <a:rPr lang="en-GB" smtClean="0"/>
              <a:t>13/10/2024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173422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2E1BC9ED-A915-4327-9AE3-9E88533850A2}" type="datetimeFigureOut">
              <a:rPr lang="en-GB" smtClean="0"/>
              <a:t>13/10/2024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2119109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2E1BC9ED-A915-4327-9AE3-9E88533850A2}" type="datetimeFigureOut">
              <a:rPr lang="en-GB" smtClean="0"/>
              <a:t>13/10/2024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2018723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2E1BC9ED-A915-4327-9AE3-9E88533850A2}" type="datetimeFigureOut">
              <a:rPr lang="en-GB" smtClean="0"/>
              <a:t>13/10/2024</a:t>
            </a:fld>
            <a:endParaRPr lang="en-GB"/>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8ADD602A-23E0-4727-894C-8926FEB21C1E}" type="slidenum">
              <a:rPr lang="en-GB" smtClean="0"/>
              <a:t>‹#›</a:t>
            </a:fld>
            <a:endParaRPr lang="en-GB"/>
          </a:p>
        </p:txBody>
      </p:sp>
    </p:spTree>
    <p:extLst>
      <p:ext uri="{BB962C8B-B14F-4D97-AF65-F5344CB8AC3E}">
        <p14:creationId xmlns:p14="http://schemas.microsoft.com/office/powerpoint/2010/main" val="2969255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200025" y="176736"/>
            <a:ext cx="10315575" cy="906658"/>
          </a:xfrm>
          <a:prstGeom prst="rect">
            <a:avLst/>
          </a:prstGeom>
          <a:solidFill>
            <a:schemeClr val="accent5">
              <a:lumMod val="75000"/>
            </a:schemeClr>
          </a:solidFill>
          <a:ln>
            <a:noFill/>
          </a:ln>
        </p:spPr>
        <p:txBody>
          <a:bodyPr wrap="square" rtlCol="0">
            <a:spAutoFit/>
          </a:bodyPr>
          <a:lstStyle/>
          <a:p>
            <a:pPr algn="ctr"/>
            <a:r>
              <a:rPr lang="en-GB" sz="2646" b="1" u="sng" dirty="0">
                <a:solidFill>
                  <a:schemeClr val="bg1"/>
                </a:solidFill>
                <a:latin typeface="Comic Sans MS" panose="030F0702030302020204" pitchFamily="66" charset="0"/>
              </a:rPr>
              <a:t>Year 2</a:t>
            </a:r>
          </a:p>
          <a:p>
            <a:pPr algn="ctr"/>
            <a:r>
              <a:rPr lang="en-GB" sz="2646" b="1" dirty="0">
                <a:solidFill>
                  <a:schemeClr val="bg1"/>
                </a:solidFill>
                <a:latin typeface="Comic Sans MS" panose="030F0702030302020204" pitchFamily="66" charset="0"/>
              </a:rPr>
              <a:t>Health and Wellbeing</a:t>
            </a:r>
          </a:p>
        </p:txBody>
      </p:sp>
      <p:pic>
        <p:nvPicPr>
          <p:cNvPr id="5" name="Picture 4"/>
          <p:cNvPicPr>
            <a:picLocks noChangeAspect="1"/>
          </p:cNvPicPr>
          <p:nvPr/>
        </p:nvPicPr>
        <p:blipFill rotWithShape="1">
          <a:blip r:embed="rId2"/>
          <a:srcRect l="1847" t="14463" r="81326" b="69767"/>
          <a:stretch/>
        </p:blipFill>
        <p:spPr>
          <a:xfrm>
            <a:off x="371475" y="303344"/>
            <a:ext cx="1590675" cy="799745"/>
          </a:xfrm>
          <a:prstGeom prst="rect">
            <a:avLst/>
          </a:prstGeom>
        </p:spPr>
      </p:pic>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52000"/>
                    </a14:imgEffect>
                  </a14:imgLayer>
                </a14:imgProps>
              </a:ext>
            </a:extLst>
          </a:blip>
          <a:srcRect l="1847" t="14463" r="81326" b="69767"/>
          <a:stretch/>
        </p:blipFill>
        <p:spPr>
          <a:xfrm>
            <a:off x="8753476" y="321639"/>
            <a:ext cx="1431047" cy="719489"/>
          </a:xfrm>
          <a:prstGeom prst="rect">
            <a:avLst/>
          </a:prstGeom>
        </p:spPr>
      </p:pic>
      <p:sp>
        <p:nvSpPr>
          <p:cNvPr id="6" name="Rectangle 5"/>
          <p:cNvSpPr/>
          <p:nvPr/>
        </p:nvSpPr>
        <p:spPr>
          <a:xfrm>
            <a:off x="8753476" y="379765"/>
            <a:ext cx="1315434" cy="608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rPr>
              <a:t>PD</a:t>
            </a:r>
          </a:p>
        </p:txBody>
      </p:sp>
      <p:graphicFrame>
        <p:nvGraphicFramePr>
          <p:cNvPr id="8" name="Table 7">
            <a:extLst>
              <a:ext uri="{FF2B5EF4-FFF2-40B4-BE49-F238E27FC236}">
                <a16:creationId xmlns:a16="http://schemas.microsoft.com/office/drawing/2014/main" id="{68C975FD-4748-4C6D-AA4D-FAF8441250F7}"/>
              </a:ext>
            </a:extLst>
          </p:cNvPr>
          <p:cNvGraphicFramePr>
            <a:graphicFrameLocks noGrp="1"/>
          </p:cNvGraphicFramePr>
          <p:nvPr>
            <p:extLst>
              <p:ext uri="{D42A27DB-BD31-4B8C-83A1-F6EECF244321}">
                <p14:modId xmlns:p14="http://schemas.microsoft.com/office/powerpoint/2010/main" val="4004471911"/>
              </p:ext>
            </p:extLst>
          </p:nvPr>
        </p:nvGraphicFramePr>
        <p:xfrm>
          <a:off x="176212" y="1108492"/>
          <a:ext cx="4585049" cy="5197365"/>
        </p:xfrm>
        <a:graphic>
          <a:graphicData uri="http://schemas.openxmlformats.org/drawingml/2006/table">
            <a:tbl>
              <a:tblPr firstRow="1" bandRow="1">
                <a:tableStyleId>{00A15C55-8517-42AA-B614-E9B94910E393}</a:tableStyleId>
              </a:tblPr>
              <a:tblGrid>
                <a:gridCol w="4585049">
                  <a:extLst>
                    <a:ext uri="{9D8B030D-6E8A-4147-A177-3AD203B41FA5}">
                      <a16:colId xmlns:a16="http://schemas.microsoft.com/office/drawing/2014/main" val="3809001196"/>
                    </a:ext>
                  </a:extLst>
                </a:gridCol>
              </a:tblGrid>
              <a:tr h="325455">
                <a:tc>
                  <a:txBody>
                    <a:bodyPr/>
                    <a:lstStyle/>
                    <a:p>
                      <a:pPr algn="ctr"/>
                      <a:r>
                        <a:rPr lang="en-GB" sz="1600" dirty="0">
                          <a:solidFill>
                            <a:schemeClr val="bg1"/>
                          </a:solidFill>
                          <a:latin typeface="Comic Sans MS" panose="030F0702030302020204" pitchFamily="66" charset="0"/>
                        </a:rPr>
                        <a:t>Sticky Knowledge </a:t>
                      </a:r>
                    </a:p>
                  </a:txBody>
                  <a:tcPr>
                    <a:solidFill>
                      <a:schemeClr val="accent1">
                        <a:lumMod val="75000"/>
                      </a:schemeClr>
                    </a:solidFill>
                  </a:tcPr>
                </a:tc>
                <a:extLst>
                  <a:ext uri="{0D108BD9-81ED-4DB2-BD59-A6C34878D82A}">
                    <a16:rowId xmlns:a16="http://schemas.microsoft.com/office/drawing/2014/main" val="252711392"/>
                  </a:ext>
                </a:extLst>
              </a:tr>
              <a:tr h="492743">
                <a:tc>
                  <a:txBody>
                    <a:bodyPr/>
                    <a:lstStyle/>
                    <a:p>
                      <a:pPr marL="0" lvl="0" indent="0" algn="l" fontAlgn="base">
                        <a:lnSpc>
                          <a:spcPct val="107000"/>
                        </a:lnSpc>
                        <a:spcAft>
                          <a:spcPts val="800"/>
                        </a:spcAft>
                        <a:buFont typeface="SassoonPrimaryInfant" pitchFamily="2" charset="0"/>
                        <a:buNone/>
                      </a:pPr>
                      <a:r>
                        <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can describe why they are more independent now from when they were younger. </a:t>
                      </a:r>
                    </a:p>
                  </a:txBody>
                  <a:tcPr marL="114300" marR="114300" marT="0" marB="0">
                    <a:solidFill>
                      <a:schemeClr val="accent1">
                        <a:lumMod val="75000"/>
                      </a:schemeClr>
                    </a:solidFill>
                  </a:tcPr>
                </a:tc>
                <a:extLst>
                  <a:ext uri="{0D108BD9-81ED-4DB2-BD59-A6C34878D82A}">
                    <a16:rowId xmlns:a16="http://schemas.microsoft.com/office/drawing/2014/main" val="1597300996"/>
                  </a:ext>
                </a:extLst>
              </a:tr>
              <a:tr h="325455">
                <a:tc>
                  <a:txBody>
                    <a:bodyPr/>
                    <a:lstStyle/>
                    <a:p>
                      <a:pPr marL="0" lvl="0" indent="0" algn="l" fontAlgn="base">
                        <a:lnSpc>
                          <a:spcPct val="107000"/>
                        </a:lnSpc>
                        <a:spcAft>
                          <a:spcPts val="800"/>
                        </a:spcAft>
                        <a:buFont typeface="SassoonPrimaryInfant" pitchFamily="2" charset="0"/>
                        <a:buNone/>
                      </a:pPr>
                      <a:r>
                        <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know the correct names for the main parts of the body of girls and boys. </a:t>
                      </a:r>
                    </a:p>
                  </a:txBody>
                  <a:tcPr marL="114300" marR="114300" marT="0" marB="0">
                    <a:solidFill>
                      <a:schemeClr val="accent1">
                        <a:lumMod val="75000"/>
                      </a:schemeClr>
                    </a:solidFill>
                  </a:tcPr>
                </a:tc>
                <a:extLst>
                  <a:ext uri="{0D108BD9-81ED-4DB2-BD59-A6C34878D82A}">
                    <a16:rowId xmlns:a16="http://schemas.microsoft.com/office/drawing/2014/main" val="1193739502"/>
                  </a:ext>
                </a:extLst>
              </a:tr>
              <a:tr h="492743">
                <a:tc>
                  <a:txBody>
                    <a:bodyPr/>
                    <a:lstStyle/>
                    <a:p>
                      <a:pPr marL="0" lvl="0" indent="0" algn="l">
                        <a:lnSpc>
                          <a:spcPct val="107000"/>
                        </a:lnSpc>
                        <a:spcAft>
                          <a:spcPts val="800"/>
                        </a:spcAft>
                        <a:buFont typeface="SassoonPrimaryInfant" pitchFamily="2" charset="0"/>
                        <a:buNone/>
                      </a:pPr>
                      <a:r>
                        <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know my body is my own and no one has the right to hurt me or touch my private parts.</a:t>
                      </a:r>
                    </a:p>
                  </a:txBody>
                  <a:tcPr marL="114300" marR="114300" marT="0" marB="0">
                    <a:solidFill>
                      <a:schemeClr val="accent1">
                        <a:lumMod val="75000"/>
                      </a:schemeClr>
                    </a:solidFill>
                  </a:tcPr>
                </a:tc>
                <a:extLst>
                  <a:ext uri="{0D108BD9-81ED-4DB2-BD59-A6C34878D82A}">
                    <a16:rowId xmlns:a16="http://schemas.microsoft.com/office/drawing/2014/main" val="3157408915"/>
                  </a:ext>
                </a:extLst>
              </a:tr>
              <a:tr h="601341">
                <a:tc>
                  <a:txBody>
                    <a:bodyPr/>
                    <a:lstStyle/>
                    <a:p>
                      <a:pPr marL="0" lvl="0" indent="0" algn="l">
                        <a:lnSpc>
                          <a:spcPct val="107000"/>
                        </a:lnSpc>
                        <a:spcAft>
                          <a:spcPts val="800"/>
                        </a:spcAft>
                        <a:buFont typeface="SassoonPrimaryInfant" pitchFamily="2" charset="0"/>
                        <a:buNone/>
                      </a:pPr>
                      <a:r>
                        <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know household products including medicines can be harmful if not used correctly.</a:t>
                      </a:r>
                    </a:p>
                  </a:txBody>
                  <a:tcPr marL="114300" marR="114300" marT="0" marB="0">
                    <a:solidFill>
                      <a:schemeClr val="accent1">
                        <a:lumMod val="75000"/>
                      </a:schemeClr>
                    </a:solidFill>
                  </a:tcPr>
                </a:tc>
                <a:extLst>
                  <a:ext uri="{0D108BD9-81ED-4DB2-BD59-A6C34878D82A}">
                    <a16:rowId xmlns:a16="http://schemas.microsoft.com/office/drawing/2014/main" val="2999034666"/>
                  </a:ext>
                </a:extLst>
              </a:tr>
              <a:tr h="650591">
                <a:tc>
                  <a:txBody>
                    <a:bodyPr/>
                    <a:lstStyle/>
                    <a:p>
                      <a:pPr marL="0" lvl="0" indent="0" algn="l">
                        <a:lnSpc>
                          <a:spcPct val="107000"/>
                        </a:lnSpc>
                        <a:spcAft>
                          <a:spcPts val="800"/>
                        </a:spcAft>
                        <a:buFont typeface="SassoonPrimaryInfant" pitchFamily="2" charset="0"/>
                        <a:buNone/>
                      </a:pPr>
                      <a:r>
                        <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know I have the right to ‘be safe on the outside’ and ‘feel safe on the inside. </a:t>
                      </a:r>
                    </a:p>
                  </a:txBody>
                  <a:tcPr marL="114300" marR="114300" marT="0" marB="0">
                    <a:solidFill>
                      <a:schemeClr val="accent1">
                        <a:lumMod val="75000"/>
                      </a:schemeClr>
                    </a:solidFill>
                  </a:tcPr>
                </a:tc>
                <a:extLst>
                  <a:ext uri="{0D108BD9-81ED-4DB2-BD59-A6C34878D82A}">
                    <a16:rowId xmlns:a16="http://schemas.microsoft.com/office/drawing/2014/main" val="671227821"/>
                  </a:ext>
                </a:extLst>
              </a:tr>
              <a:tr h="510116">
                <a:tc>
                  <a:txBody>
                    <a:bodyPr/>
                    <a:lstStyle/>
                    <a:p>
                      <a:pPr marL="0" lvl="0" indent="0" algn="l">
                        <a:lnSpc>
                          <a:spcPct val="107000"/>
                        </a:lnSpc>
                        <a:spcAft>
                          <a:spcPts val="800"/>
                        </a:spcAft>
                        <a:buFont typeface="SassoonPrimaryInfant" pitchFamily="2" charset="0"/>
                        <a:buNone/>
                      </a:pPr>
                      <a:r>
                        <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know no matter what problems I have I can tell someone so I can get help. </a:t>
                      </a:r>
                    </a:p>
                  </a:txBody>
                  <a:tcPr marL="114300" marR="114300" marT="0" marB="0">
                    <a:solidFill>
                      <a:schemeClr val="accent1">
                        <a:lumMod val="75000"/>
                      </a:schemeClr>
                    </a:solidFill>
                  </a:tcPr>
                </a:tc>
                <a:extLst>
                  <a:ext uri="{0D108BD9-81ED-4DB2-BD59-A6C34878D82A}">
                    <a16:rowId xmlns:a16="http://schemas.microsoft.com/office/drawing/2014/main" val="104456297"/>
                  </a:ext>
                </a:extLst>
              </a:tr>
              <a:tr h="466235">
                <a:tc>
                  <a:txBody>
                    <a:bodyPr/>
                    <a:lstStyle/>
                    <a:p>
                      <a:pPr marL="0" lvl="0" indent="0" algn="l">
                        <a:lnSpc>
                          <a:spcPct val="107000"/>
                        </a:lnSpc>
                        <a:spcAft>
                          <a:spcPts val="800"/>
                        </a:spcAft>
                        <a:buFont typeface="SassoonPrimaryInfant" pitchFamily="2" charset="0"/>
                        <a:buNone/>
                      </a:pPr>
                      <a:r>
                        <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know things I can do to make me feel happy. </a:t>
                      </a:r>
                    </a:p>
                  </a:txBody>
                  <a:tcPr marL="114300" marR="114300" marT="0" marB="0">
                    <a:solidFill>
                      <a:schemeClr val="accent1">
                        <a:lumMod val="75000"/>
                      </a:schemeClr>
                    </a:solidFill>
                  </a:tcPr>
                </a:tc>
                <a:extLst>
                  <a:ext uri="{0D108BD9-81ED-4DB2-BD59-A6C34878D82A}">
                    <a16:rowId xmlns:a16="http://schemas.microsoft.com/office/drawing/2014/main" val="585034998"/>
                  </a:ext>
                </a:extLst>
              </a:tr>
              <a:tr h="682823">
                <a:tc>
                  <a:txBody>
                    <a:bodyPr/>
                    <a:lstStyle/>
                    <a:p>
                      <a:pPr marL="0" lvl="0" indent="0" algn="l">
                        <a:lnSpc>
                          <a:spcPct val="107000"/>
                        </a:lnSpc>
                        <a:spcAft>
                          <a:spcPts val="800"/>
                        </a:spcAft>
                        <a:buFont typeface="SassoonPrimaryInfant" pitchFamily="2" charset="0"/>
                        <a:buNone/>
                      </a:pPr>
                      <a:r>
                        <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know when I make mistakes its ok because I will learn from them. </a:t>
                      </a:r>
                    </a:p>
                  </a:txBody>
                  <a:tcPr marL="114300" marR="114300" marT="0" marB="0">
                    <a:solidFill>
                      <a:schemeClr val="accent1">
                        <a:lumMod val="75000"/>
                      </a:schemeClr>
                    </a:solidFill>
                  </a:tcPr>
                </a:tc>
                <a:extLst>
                  <a:ext uri="{0D108BD9-81ED-4DB2-BD59-A6C34878D82A}">
                    <a16:rowId xmlns:a16="http://schemas.microsoft.com/office/drawing/2014/main" val="698684253"/>
                  </a:ext>
                </a:extLst>
              </a:tr>
            </a:tbl>
          </a:graphicData>
        </a:graphic>
      </p:graphicFrame>
      <p:sp>
        <p:nvSpPr>
          <p:cNvPr id="9" name="TextBox 8">
            <a:extLst>
              <a:ext uri="{FF2B5EF4-FFF2-40B4-BE49-F238E27FC236}">
                <a16:creationId xmlns:a16="http://schemas.microsoft.com/office/drawing/2014/main" id="{2C95B9CC-6803-45FB-8158-F5EE63CD8B0B}"/>
              </a:ext>
            </a:extLst>
          </p:cNvPr>
          <p:cNvSpPr txBox="1"/>
          <p:nvPr/>
        </p:nvSpPr>
        <p:spPr>
          <a:xfrm>
            <a:off x="188118" y="6374501"/>
            <a:ext cx="10315575" cy="1107996"/>
          </a:xfrm>
          <a:prstGeom prst="rect">
            <a:avLst/>
          </a:prstGeom>
          <a:solidFill>
            <a:schemeClr val="accent5">
              <a:lumMod val="75000"/>
            </a:schemeClr>
          </a:solidFill>
          <a:ln>
            <a:noFill/>
          </a:ln>
        </p:spPr>
        <p:txBody>
          <a:bodyPr wrap="square" rtlCol="0">
            <a:spAutoFit/>
          </a:bodyPr>
          <a:lstStyle/>
          <a:p>
            <a:pPr algn="ctr"/>
            <a:r>
              <a:rPr lang="en-GB" b="1" u="sng" dirty="0">
                <a:solidFill>
                  <a:schemeClr val="bg1"/>
                </a:solidFill>
                <a:latin typeface="Comic Sans MS" panose="030F0702030302020204" pitchFamily="66" charset="0"/>
              </a:rPr>
              <a:t>Key Vocabulary</a:t>
            </a:r>
          </a:p>
          <a:p>
            <a:pPr algn="ctr"/>
            <a:r>
              <a:rPr lang="en-GB" sz="1600" dirty="0">
                <a:solidFill>
                  <a:schemeClr val="bg1"/>
                </a:solidFill>
                <a:latin typeface="Comic Sans MS" panose="030F0702030302020204" pitchFamily="66" charset="0"/>
              </a:rPr>
              <a:t>Growing, changes, young to old, independence, girl/ boy body parts, private parts, penis, vagina, vulva, medicine, household products, safety risk, road safety, water safety, rail safety, fire safety, resilience</a:t>
            </a:r>
            <a:r>
              <a:rPr lang="en-GB" sz="1600">
                <a:solidFill>
                  <a:schemeClr val="bg1"/>
                </a:solidFill>
                <a:latin typeface="Comic Sans MS" panose="030F0702030302020204" pitchFamily="66" charset="0"/>
              </a:rPr>
              <a:t>, mistakes.</a:t>
            </a:r>
            <a:endParaRPr lang="en-GB" sz="1600" dirty="0">
              <a:solidFill>
                <a:schemeClr val="bg1"/>
              </a:solidFill>
              <a:latin typeface="Comic Sans MS" panose="030F0702030302020204" pitchFamily="66" charset="0"/>
            </a:endParaRPr>
          </a:p>
        </p:txBody>
      </p:sp>
      <p:sp>
        <p:nvSpPr>
          <p:cNvPr id="15" name="TextBox 14">
            <a:extLst>
              <a:ext uri="{FF2B5EF4-FFF2-40B4-BE49-F238E27FC236}">
                <a16:creationId xmlns:a16="http://schemas.microsoft.com/office/drawing/2014/main" id="{8148640B-39D8-49DE-9205-47E422BFE2E6}"/>
              </a:ext>
            </a:extLst>
          </p:cNvPr>
          <p:cNvSpPr txBox="1"/>
          <p:nvPr/>
        </p:nvSpPr>
        <p:spPr>
          <a:xfrm>
            <a:off x="5008591" y="4496974"/>
            <a:ext cx="5397062" cy="1815882"/>
          </a:xfrm>
          <a:prstGeom prst="rect">
            <a:avLst/>
          </a:prstGeom>
          <a:solidFill>
            <a:schemeClr val="bg1"/>
          </a:solidFill>
          <a:ln>
            <a:solidFill>
              <a:schemeClr val="accent1">
                <a:lumMod val="75000"/>
              </a:schemeClr>
            </a:solidFill>
          </a:ln>
        </p:spPr>
        <p:txBody>
          <a:bodyPr wrap="square" rtlCol="0">
            <a:spAutoFit/>
          </a:bodyPr>
          <a:lstStyle/>
          <a:p>
            <a:pPr algn="ctr"/>
            <a:r>
              <a:rPr lang="en-GB" sz="1600" b="1" u="sng" dirty="0">
                <a:solidFill>
                  <a:schemeClr val="accent1">
                    <a:lumMod val="75000"/>
                  </a:schemeClr>
                </a:solidFill>
                <a:latin typeface="Comic Sans MS" panose="030F0702030302020204" pitchFamily="66" charset="0"/>
              </a:rPr>
              <a:t>Key Questions </a:t>
            </a:r>
          </a:p>
          <a:p>
            <a:pPr algn="ctr"/>
            <a:r>
              <a:rPr lang="en-GB" sz="1600" dirty="0">
                <a:latin typeface="Comic Sans MS" panose="030F0702030302020204" pitchFamily="66" charset="0"/>
              </a:rPr>
              <a:t>What are the names of all the different parts of our bodies? How do we know whom to ask for help? Who can you talk to if you are feeling worried? Why is happiness important? What mistakes have you made in the past? What did you learn from them? </a:t>
            </a:r>
          </a:p>
          <a:p>
            <a:pPr algn="ctr"/>
            <a:r>
              <a:rPr lang="en-GB" sz="1600" dirty="0">
                <a:latin typeface="Comic Sans MS" panose="030F0702030302020204" pitchFamily="66" charset="0"/>
              </a:rPr>
              <a:t> </a:t>
            </a:r>
          </a:p>
        </p:txBody>
      </p:sp>
      <p:pic>
        <p:nvPicPr>
          <p:cNvPr id="3" name="Picture 2">
            <a:extLst>
              <a:ext uri="{FF2B5EF4-FFF2-40B4-BE49-F238E27FC236}">
                <a16:creationId xmlns:a16="http://schemas.microsoft.com/office/drawing/2014/main" id="{DF42C0D4-87DC-4AE2-A8FF-C29F6D8174EF}"/>
              </a:ext>
            </a:extLst>
          </p:cNvPr>
          <p:cNvPicPr>
            <a:picLocks noChangeAspect="1"/>
          </p:cNvPicPr>
          <p:nvPr/>
        </p:nvPicPr>
        <p:blipFill>
          <a:blip r:embed="rId5"/>
          <a:stretch>
            <a:fillRect/>
          </a:stretch>
        </p:blipFill>
        <p:spPr>
          <a:xfrm>
            <a:off x="7533475" y="2957587"/>
            <a:ext cx="1372967" cy="1461421"/>
          </a:xfrm>
          <a:prstGeom prst="rect">
            <a:avLst/>
          </a:prstGeom>
        </p:spPr>
      </p:pic>
      <p:pic>
        <p:nvPicPr>
          <p:cNvPr id="12" name="Picture 11">
            <a:extLst>
              <a:ext uri="{FF2B5EF4-FFF2-40B4-BE49-F238E27FC236}">
                <a16:creationId xmlns:a16="http://schemas.microsoft.com/office/drawing/2014/main" id="{9F92E66D-E9AE-4F28-82F6-956C5921AC96}"/>
              </a:ext>
            </a:extLst>
          </p:cNvPr>
          <p:cNvPicPr>
            <a:picLocks noChangeAspect="1"/>
          </p:cNvPicPr>
          <p:nvPr/>
        </p:nvPicPr>
        <p:blipFill>
          <a:blip r:embed="rId6"/>
          <a:stretch>
            <a:fillRect/>
          </a:stretch>
        </p:blipFill>
        <p:spPr>
          <a:xfrm>
            <a:off x="7061686" y="1259530"/>
            <a:ext cx="1327866" cy="1629413"/>
          </a:xfrm>
          <a:prstGeom prst="rect">
            <a:avLst/>
          </a:prstGeom>
        </p:spPr>
      </p:pic>
      <p:pic>
        <p:nvPicPr>
          <p:cNvPr id="16" name="Picture 15">
            <a:extLst>
              <a:ext uri="{FF2B5EF4-FFF2-40B4-BE49-F238E27FC236}">
                <a16:creationId xmlns:a16="http://schemas.microsoft.com/office/drawing/2014/main" id="{DD1C267F-63BC-40A4-8C8D-3F90B55389D4}"/>
              </a:ext>
            </a:extLst>
          </p:cNvPr>
          <p:cNvPicPr>
            <a:picLocks noChangeAspect="1"/>
          </p:cNvPicPr>
          <p:nvPr/>
        </p:nvPicPr>
        <p:blipFill>
          <a:blip r:embed="rId7"/>
          <a:stretch>
            <a:fillRect/>
          </a:stretch>
        </p:blipFill>
        <p:spPr>
          <a:xfrm>
            <a:off x="8937781" y="2965555"/>
            <a:ext cx="1579453" cy="1280188"/>
          </a:xfrm>
          <a:prstGeom prst="rect">
            <a:avLst/>
          </a:prstGeom>
        </p:spPr>
      </p:pic>
      <p:pic>
        <p:nvPicPr>
          <p:cNvPr id="18" name="Picture 17">
            <a:extLst>
              <a:ext uri="{FF2B5EF4-FFF2-40B4-BE49-F238E27FC236}">
                <a16:creationId xmlns:a16="http://schemas.microsoft.com/office/drawing/2014/main" id="{E579E0AE-75ED-4851-A0B5-C27EB1F28CAA}"/>
              </a:ext>
            </a:extLst>
          </p:cNvPr>
          <p:cNvPicPr>
            <a:picLocks noChangeAspect="1"/>
          </p:cNvPicPr>
          <p:nvPr/>
        </p:nvPicPr>
        <p:blipFill>
          <a:blip r:embed="rId8"/>
          <a:stretch>
            <a:fillRect/>
          </a:stretch>
        </p:blipFill>
        <p:spPr>
          <a:xfrm>
            <a:off x="4792601" y="2972047"/>
            <a:ext cx="1300130" cy="1406264"/>
          </a:xfrm>
          <a:prstGeom prst="rect">
            <a:avLst/>
          </a:prstGeom>
        </p:spPr>
      </p:pic>
      <p:pic>
        <p:nvPicPr>
          <p:cNvPr id="21" name="Picture 20">
            <a:extLst>
              <a:ext uri="{FF2B5EF4-FFF2-40B4-BE49-F238E27FC236}">
                <a16:creationId xmlns:a16="http://schemas.microsoft.com/office/drawing/2014/main" id="{86924D46-7EA9-48BE-ACDC-8DA3C5CD58F5}"/>
              </a:ext>
            </a:extLst>
          </p:cNvPr>
          <p:cNvPicPr>
            <a:picLocks noChangeAspect="1"/>
          </p:cNvPicPr>
          <p:nvPr/>
        </p:nvPicPr>
        <p:blipFill>
          <a:blip r:embed="rId9"/>
          <a:stretch>
            <a:fillRect/>
          </a:stretch>
        </p:blipFill>
        <p:spPr>
          <a:xfrm>
            <a:off x="6080563" y="2981558"/>
            <a:ext cx="1387906" cy="1406264"/>
          </a:xfrm>
          <a:prstGeom prst="rect">
            <a:avLst/>
          </a:prstGeom>
        </p:spPr>
      </p:pic>
      <p:pic>
        <p:nvPicPr>
          <p:cNvPr id="25" name="Picture 24">
            <a:extLst>
              <a:ext uri="{FF2B5EF4-FFF2-40B4-BE49-F238E27FC236}">
                <a16:creationId xmlns:a16="http://schemas.microsoft.com/office/drawing/2014/main" id="{B772AEC0-1A77-493E-8220-8F8A695160E1}"/>
              </a:ext>
            </a:extLst>
          </p:cNvPr>
          <p:cNvPicPr>
            <a:picLocks noChangeAspect="1"/>
          </p:cNvPicPr>
          <p:nvPr/>
        </p:nvPicPr>
        <p:blipFill>
          <a:blip r:embed="rId10"/>
          <a:stretch>
            <a:fillRect/>
          </a:stretch>
        </p:blipFill>
        <p:spPr>
          <a:xfrm>
            <a:off x="8458738" y="1393181"/>
            <a:ext cx="1796002" cy="1476952"/>
          </a:xfrm>
          <a:prstGeom prst="rect">
            <a:avLst/>
          </a:prstGeom>
        </p:spPr>
      </p:pic>
      <p:pic>
        <p:nvPicPr>
          <p:cNvPr id="29" name="Picture 28">
            <a:extLst>
              <a:ext uri="{FF2B5EF4-FFF2-40B4-BE49-F238E27FC236}">
                <a16:creationId xmlns:a16="http://schemas.microsoft.com/office/drawing/2014/main" id="{FCB8EB36-5092-4612-AE06-645649050569}"/>
              </a:ext>
            </a:extLst>
          </p:cNvPr>
          <p:cNvPicPr>
            <a:picLocks noChangeAspect="1"/>
          </p:cNvPicPr>
          <p:nvPr/>
        </p:nvPicPr>
        <p:blipFill>
          <a:blip r:embed="rId11"/>
          <a:stretch>
            <a:fillRect/>
          </a:stretch>
        </p:blipFill>
        <p:spPr>
          <a:xfrm>
            <a:off x="5530994" y="1439660"/>
            <a:ext cx="1461506" cy="1437933"/>
          </a:xfrm>
          <a:prstGeom prst="rect">
            <a:avLst/>
          </a:prstGeom>
        </p:spPr>
      </p:pic>
    </p:spTree>
    <p:extLst>
      <p:ext uri="{BB962C8B-B14F-4D97-AF65-F5344CB8AC3E}">
        <p14:creationId xmlns:p14="http://schemas.microsoft.com/office/powerpoint/2010/main" val="10909404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445</TotalTime>
  <Words>252</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Sans MS</vt:lpstr>
      <vt:lpstr>SassoonPrimaryInfant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N.Rossell</dc:creator>
  <cp:lastModifiedBy>K Marsden</cp:lastModifiedBy>
  <cp:revision>49</cp:revision>
  <dcterms:created xsi:type="dcterms:W3CDTF">2020-06-01T13:33:20Z</dcterms:created>
  <dcterms:modified xsi:type="dcterms:W3CDTF">2024-10-13T19:51:26Z</dcterms:modified>
</cp:coreProperties>
</file>