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 Marsden" initials="KM" lastIdx="1" clrIdx="0">
    <p:extLst>
      <p:ext uri="{19B8F6BF-5375-455C-9EA6-DF929625EA0E}">
        <p15:presenceInfo xmlns:p15="http://schemas.microsoft.com/office/powerpoint/2012/main" userId="S-1-5-21-3128454544-3483639502-2566384809-14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a:srgbClr val="FF99CC"/>
    <a:srgbClr val="FF99FF"/>
    <a:srgbClr val="FFFF66"/>
    <a:srgbClr val="BEDAAA"/>
    <a:srgbClr val="6EAC42"/>
    <a:srgbClr val="57B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73" d="100"/>
          <a:sy n="73"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92110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7568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846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56226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1BC9ED-A915-4327-9AE3-9E88533850A2}" type="datetimeFigureOut">
              <a:rPr lang="en-GB" smtClean="0"/>
              <a:t>13/10/2024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4014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82914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1BC9ED-A915-4327-9AE3-9E88533850A2}" type="datetimeFigureOut">
              <a:rPr lang="en-GB" smtClean="0"/>
              <a:t>13/10/2024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31591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1BC9ED-A915-4327-9AE3-9E88533850A2}" type="datetimeFigureOut">
              <a:rPr lang="en-GB" smtClean="0"/>
              <a:t>13/10/2024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9473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BC9ED-A915-4327-9AE3-9E88533850A2}" type="datetimeFigureOut">
              <a:rPr lang="en-GB" smtClean="0"/>
              <a:t>13/10/2024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173422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11910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2E1BC9ED-A915-4327-9AE3-9E88533850A2}" type="datetimeFigureOut">
              <a:rPr lang="en-GB" smtClean="0"/>
              <a:t>13/10/2024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DD602A-23E0-4727-894C-8926FEB21C1E}" type="slidenum">
              <a:rPr lang="en-GB" smtClean="0"/>
              <a:t>‹#›</a:t>
            </a:fld>
            <a:endParaRPr lang="en-GB"/>
          </a:p>
        </p:txBody>
      </p:sp>
    </p:spTree>
    <p:extLst>
      <p:ext uri="{BB962C8B-B14F-4D97-AF65-F5344CB8AC3E}">
        <p14:creationId xmlns:p14="http://schemas.microsoft.com/office/powerpoint/2010/main" val="201872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2E1BC9ED-A915-4327-9AE3-9E88533850A2}" type="datetimeFigureOut">
              <a:rPr lang="en-GB" smtClean="0"/>
              <a:t>13/10/2024</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8ADD602A-23E0-4727-894C-8926FEB21C1E}" type="slidenum">
              <a:rPr lang="en-GB" smtClean="0"/>
              <a:t>‹#›</a:t>
            </a:fld>
            <a:endParaRPr lang="en-GB"/>
          </a:p>
        </p:txBody>
      </p:sp>
    </p:spTree>
    <p:extLst>
      <p:ext uri="{BB962C8B-B14F-4D97-AF65-F5344CB8AC3E}">
        <p14:creationId xmlns:p14="http://schemas.microsoft.com/office/powerpoint/2010/main" val="296925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microsoft.com/office/2007/relationships/hdphoto" Target="../media/hdphoto1.wdp"/><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00025" y="249888"/>
            <a:ext cx="10315575" cy="906658"/>
          </a:xfrm>
          <a:prstGeom prst="rect">
            <a:avLst/>
          </a:prstGeom>
          <a:solidFill>
            <a:schemeClr val="accent5">
              <a:lumMod val="75000"/>
            </a:schemeClr>
          </a:solidFill>
          <a:ln>
            <a:noFill/>
          </a:ln>
        </p:spPr>
        <p:txBody>
          <a:bodyPr wrap="square" rtlCol="0">
            <a:spAutoFit/>
          </a:bodyPr>
          <a:lstStyle/>
          <a:p>
            <a:pPr algn="ctr"/>
            <a:r>
              <a:rPr lang="en-GB" sz="2646" b="1" u="sng" dirty="0">
                <a:solidFill>
                  <a:schemeClr val="bg1"/>
                </a:solidFill>
                <a:latin typeface="Comic Sans MS" panose="030F0702030302020204" pitchFamily="66" charset="0"/>
              </a:rPr>
              <a:t>Year 3</a:t>
            </a:r>
          </a:p>
          <a:p>
            <a:pPr algn="ctr"/>
            <a:r>
              <a:rPr lang="en-GB" sz="2646" b="1" dirty="0">
                <a:solidFill>
                  <a:schemeClr val="bg1"/>
                </a:solidFill>
                <a:latin typeface="Comic Sans MS" panose="030F0702030302020204" pitchFamily="66" charset="0"/>
              </a:rPr>
              <a:t>Relationships </a:t>
            </a:r>
          </a:p>
        </p:txBody>
      </p:sp>
      <p:pic>
        <p:nvPicPr>
          <p:cNvPr id="5" name="Picture 4"/>
          <p:cNvPicPr>
            <a:picLocks noChangeAspect="1"/>
          </p:cNvPicPr>
          <p:nvPr/>
        </p:nvPicPr>
        <p:blipFill rotWithShape="1">
          <a:blip r:embed="rId2"/>
          <a:srcRect l="1847" t="14463" r="81326" b="69767"/>
          <a:stretch/>
        </p:blipFill>
        <p:spPr>
          <a:xfrm>
            <a:off x="371475" y="303344"/>
            <a:ext cx="1590675" cy="799745"/>
          </a:xfrm>
          <a:prstGeom prst="rect">
            <a:avLst/>
          </a:prstGeom>
        </p:spPr>
      </p:pic>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52000"/>
                    </a14:imgEffect>
                  </a14:imgLayer>
                </a14:imgProps>
              </a:ext>
            </a:extLst>
          </a:blip>
          <a:srcRect l="1847" t="14463" r="81326" b="69767"/>
          <a:stretch/>
        </p:blipFill>
        <p:spPr>
          <a:xfrm>
            <a:off x="8753476" y="321639"/>
            <a:ext cx="1431047" cy="719489"/>
          </a:xfrm>
          <a:prstGeom prst="rect">
            <a:avLst/>
          </a:prstGeom>
        </p:spPr>
      </p:pic>
      <p:sp>
        <p:nvSpPr>
          <p:cNvPr id="6" name="Rectangle 5"/>
          <p:cNvSpPr/>
          <p:nvPr/>
        </p:nvSpPr>
        <p:spPr>
          <a:xfrm>
            <a:off x="8753476" y="379765"/>
            <a:ext cx="1315434" cy="608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PD</a:t>
            </a:r>
          </a:p>
        </p:txBody>
      </p:sp>
      <p:graphicFrame>
        <p:nvGraphicFramePr>
          <p:cNvPr id="8" name="Table 7">
            <a:extLst>
              <a:ext uri="{FF2B5EF4-FFF2-40B4-BE49-F238E27FC236}">
                <a16:creationId xmlns:a16="http://schemas.microsoft.com/office/drawing/2014/main" id="{68C975FD-4748-4C6D-AA4D-FAF8441250F7}"/>
              </a:ext>
            </a:extLst>
          </p:cNvPr>
          <p:cNvGraphicFramePr>
            <a:graphicFrameLocks noGrp="1"/>
          </p:cNvGraphicFramePr>
          <p:nvPr>
            <p:extLst>
              <p:ext uri="{D42A27DB-BD31-4B8C-83A1-F6EECF244321}">
                <p14:modId xmlns:p14="http://schemas.microsoft.com/office/powerpoint/2010/main" val="1102606107"/>
              </p:ext>
            </p:extLst>
          </p:nvPr>
        </p:nvGraphicFramePr>
        <p:xfrm>
          <a:off x="123662" y="1220920"/>
          <a:ext cx="5565836" cy="4676712"/>
        </p:xfrm>
        <a:graphic>
          <a:graphicData uri="http://schemas.openxmlformats.org/drawingml/2006/table">
            <a:tbl>
              <a:tblPr firstRow="1" bandRow="1">
                <a:tableStyleId>{00A15C55-8517-42AA-B614-E9B94910E393}</a:tableStyleId>
              </a:tblPr>
              <a:tblGrid>
                <a:gridCol w="5565836">
                  <a:extLst>
                    <a:ext uri="{9D8B030D-6E8A-4147-A177-3AD203B41FA5}">
                      <a16:colId xmlns:a16="http://schemas.microsoft.com/office/drawing/2014/main" val="3809001196"/>
                    </a:ext>
                  </a:extLst>
                </a:gridCol>
              </a:tblGrid>
              <a:tr h="343115">
                <a:tc>
                  <a:txBody>
                    <a:bodyPr/>
                    <a:lstStyle/>
                    <a:p>
                      <a:pPr algn="ctr"/>
                      <a:r>
                        <a:rPr lang="en-GB" sz="1600" dirty="0">
                          <a:solidFill>
                            <a:schemeClr val="bg1"/>
                          </a:solidFill>
                          <a:latin typeface="Comic Sans MS" panose="030F0702030302020204" pitchFamily="66" charset="0"/>
                        </a:rPr>
                        <a:t>Sticky Knowledge </a:t>
                      </a:r>
                    </a:p>
                  </a:txBody>
                  <a:tcPr>
                    <a:solidFill>
                      <a:schemeClr val="accent1">
                        <a:lumMod val="75000"/>
                      </a:schemeClr>
                    </a:solidFill>
                  </a:tcPr>
                </a:tc>
                <a:extLst>
                  <a:ext uri="{0D108BD9-81ED-4DB2-BD59-A6C34878D82A}">
                    <a16:rowId xmlns:a16="http://schemas.microsoft.com/office/drawing/2014/main" val="252711392"/>
                  </a:ext>
                </a:extLst>
              </a:tr>
              <a:tr h="454794">
                <a:tc>
                  <a:txBody>
                    <a:bodyPr/>
                    <a:lstStyle/>
                    <a:p>
                      <a:pPr algn="l">
                        <a:lnSpc>
                          <a:spcPct val="107000"/>
                        </a:lnSpc>
                        <a:spcAft>
                          <a:spcPts val="800"/>
                        </a:spcAft>
                      </a:pPr>
                      <a:r>
                        <a:rPr lang="en-GB" sz="1800" kern="1200" dirty="0">
                          <a:solidFill>
                            <a:schemeClr val="bg1"/>
                          </a:solidFill>
                          <a:effectLst/>
                          <a:latin typeface="Comic Sans MS" panose="030F0702030302020204" pitchFamily="66" charset="0"/>
                          <a:ea typeface="+mn-ea"/>
                          <a:cs typeface="+mn-cs"/>
                        </a:rPr>
                        <a:t>I know how to resolve differences (agreeing and disagreeing).</a:t>
                      </a:r>
                      <a:endPar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114300" marR="114300" marT="0" marB="0">
                    <a:solidFill>
                      <a:schemeClr val="accent1">
                        <a:lumMod val="75000"/>
                      </a:schemeClr>
                    </a:solidFill>
                  </a:tcPr>
                </a:tc>
                <a:extLst>
                  <a:ext uri="{0D108BD9-81ED-4DB2-BD59-A6C34878D82A}">
                    <a16:rowId xmlns:a16="http://schemas.microsoft.com/office/drawing/2014/main" val="1597300996"/>
                  </a:ext>
                </a:extLst>
              </a:tr>
              <a:tr h="583295">
                <a:tc>
                  <a:txBody>
                    <a:bodyPr/>
                    <a:lstStyle/>
                    <a:p>
                      <a:pPr algn="l">
                        <a:lnSpc>
                          <a:spcPct val="107000"/>
                        </a:lnSpc>
                        <a:spcAft>
                          <a:spcPts val="800"/>
                        </a:spcAft>
                      </a:pP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recognise a wider range of feelings in others and responding to how others are feeling. </a:t>
                      </a:r>
                    </a:p>
                  </a:txBody>
                  <a:tcPr marL="114300" marR="114300" marT="0" marB="0">
                    <a:solidFill>
                      <a:schemeClr val="accent1">
                        <a:lumMod val="75000"/>
                      </a:schemeClr>
                    </a:solidFill>
                  </a:tcPr>
                </a:tc>
                <a:extLst>
                  <a:ext uri="{0D108BD9-81ED-4DB2-BD59-A6C34878D82A}">
                    <a16:rowId xmlns:a16="http://schemas.microsoft.com/office/drawing/2014/main" val="1193739502"/>
                  </a:ext>
                </a:extLst>
              </a:tr>
              <a:tr h="532695">
                <a:tc>
                  <a:txBody>
                    <a:bodyPr/>
                    <a:lstStyle/>
                    <a:p>
                      <a:pPr algn="l">
                        <a:lnSpc>
                          <a:spcPct val="107000"/>
                        </a:lnSpc>
                        <a:spcAft>
                          <a:spcPts val="800"/>
                        </a:spcAft>
                      </a:pP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what makes a positive, healthy relationship including friendships and how to maintain them. </a:t>
                      </a:r>
                    </a:p>
                  </a:txBody>
                  <a:tcPr marL="114300" marR="114300" marT="0" marB="0">
                    <a:solidFill>
                      <a:schemeClr val="accent1">
                        <a:lumMod val="75000"/>
                      </a:schemeClr>
                    </a:solidFill>
                  </a:tcPr>
                </a:tc>
                <a:extLst>
                  <a:ext uri="{0D108BD9-81ED-4DB2-BD59-A6C34878D82A}">
                    <a16:rowId xmlns:a16="http://schemas.microsoft.com/office/drawing/2014/main" val="3157408915"/>
                  </a:ext>
                </a:extLst>
              </a:tr>
              <a:tr h="324350">
                <a:tc>
                  <a:txBody>
                    <a:bodyPr/>
                    <a:lstStyle/>
                    <a:p>
                      <a:pPr marL="0" marR="0" lvl="0" indent="0" algn="l" defTabSz="1007943" rtl="0" eaLnBrk="1" fontAlgn="auto" latinLnBrk="0" hangingPunct="1">
                        <a:lnSpc>
                          <a:spcPct val="107000"/>
                        </a:lnSpc>
                        <a:spcBef>
                          <a:spcPts val="0"/>
                        </a:spcBef>
                        <a:spcAft>
                          <a:spcPts val="800"/>
                        </a:spcAft>
                        <a:buClrTx/>
                        <a:buSzTx/>
                        <a:buFont typeface="SassoonPrimaryInfant" pitchFamily="2" charset="0"/>
                        <a:buNone/>
                        <a:tabLst/>
                        <a:defRPr/>
                      </a:pP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To know how actions affect ourselves and others. </a:t>
                      </a:r>
                    </a:p>
                  </a:txBody>
                  <a:tcPr marL="114300" marR="114300" marT="0" marB="0">
                    <a:solidFill>
                      <a:schemeClr val="accent1">
                        <a:lumMod val="75000"/>
                      </a:schemeClr>
                    </a:solidFill>
                  </a:tcPr>
                </a:tc>
                <a:extLst>
                  <a:ext uri="{0D108BD9-81ED-4DB2-BD59-A6C34878D82A}">
                    <a16:rowId xmlns:a16="http://schemas.microsoft.com/office/drawing/2014/main" val="2999034666"/>
                  </a:ext>
                </a:extLst>
              </a:tr>
              <a:tr h="29429">
                <a:tc>
                  <a:txBody>
                    <a:bodyPr/>
                    <a:lstStyle/>
                    <a:p>
                      <a:pPr marL="0" lvl="0" indent="0" algn="l">
                        <a:lnSpc>
                          <a:spcPct val="107000"/>
                        </a:lnSpc>
                        <a:spcAft>
                          <a:spcPts val="800"/>
                        </a:spcAft>
                        <a:buFont typeface="SassoonPrimaryInfant" pitchFamily="2" charset="0"/>
                        <a:buNone/>
                      </a:pP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To know how to listen and respond respectfully to a wide range of people and share points of view.</a:t>
                      </a:r>
                    </a:p>
                  </a:txBody>
                  <a:tcPr marL="114300" marR="114300" marT="0" marB="0">
                    <a:solidFill>
                      <a:schemeClr val="accent1">
                        <a:lumMod val="75000"/>
                      </a:schemeClr>
                    </a:solidFill>
                  </a:tcPr>
                </a:tc>
                <a:extLst>
                  <a:ext uri="{0D108BD9-81ED-4DB2-BD59-A6C34878D82A}">
                    <a16:rowId xmlns:a16="http://schemas.microsoft.com/office/drawing/2014/main" val="2582111788"/>
                  </a:ext>
                </a:extLst>
              </a:tr>
              <a:tr h="198950">
                <a:tc>
                  <a:txBody>
                    <a:bodyPr/>
                    <a:lstStyle/>
                    <a:p>
                      <a:pPr marL="0" marR="0" lvl="0" indent="0" algn="l" defTabSz="1007943" rtl="0" eaLnBrk="1" fontAlgn="auto" latinLnBrk="0" hangingPunct="1">
                        <a:lnSpc>
                          <a:spcPct val="107000"/>
                        </a:lnSpc>
                        <a:spcBef>
                          <a:spcPts val="0"/>
                        </a:spcBef>
                        <a:spcAft>
                          <a:spcPts val="800"/>
                        </a:spcAft>
                        <a:buClrTx/>
                        <a:buSzTx/>
                        <a:buFont typeface="SassoonPrimaryInfant" pitchFamily="2" charset="0"/>
                        <a:buNone/>
                        <a:tabLst/>
                        <a:defRPr/>
                      </a:pP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can work collaboratively towards shared goals. </a:t>
                      </a:r>
                    </a:p>
                  </a:txBody>
                  <a:tcPr marL="114300" marR="114300" marT="0" marB="0">
                    <a:solidFill>
                      <a:schemeClr val="accent1">
                        <a:lumMod val="75000"/>
                      </a:schemeClr>
                    </a:solidFill>
                  </a:tcPr>
                </a:tc>
                <a:extLst>
                  <a:ext uri="{0D108BD9-81ED-4DB2-BD59-A6C34878D82A}">
                    <a16:rowId xmlns:a16="http://schemas.microsoft.com/office/drawing/2014/main" val="609512693"/>
                  </a:ext>
                </a:extLst>
              </a:tr>
              <a:tr h="506992">
                <a:tc>
                  <a:txBody>
                    <a:bodyPr/>
                    <a:lstStyle/>
                    <a:p>
                      <a:pPr marL="0" lvl="0" indent="0" algn="l">
                        <a:lnSpc>
                          <a:spcPct val="107000"/>
                        </a:lnSpc>
                        <a:spcAft>
                          <a:spcPts val="800"/>
                        </a:spcAft>
                        <a:buFont typeface="SassoonPrimaryInfant" pitchFamily="2" charset="0"/>
                        <a:buNone/>
                      </a:pP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appreciate that there are many differences between families and all families are unique</a:t>
                      </a:r>
                    </a:p>
                  </a:txBody>
                  <a:tcPr marL="114300" marR="114300" marT="0" marB="0">
                    <a:solidFill>
                      <a:schemeClr val="accent1">
                        <a:lumMod val="75000"/>
                      </a:schemeClr>
                    </a:solidFill>
                  </a:tcPr>
                </a:tc>
                <a:extLst>
                  <a:ext uri="{0D108BD9-81ED-4DB2-BD59-A6C34878D82A}">
                    <a16:rowId xmlns:a16="http://schemas.microsoft.com/office/drawing/2014/main" val="671227821"/>
                  </a:ext>
                </a:extLst>
              </a:tr>
              <a:tr h="506992">
                <a:tc>
                  <a:txBody>
                    <a:bodyPr/>
                    <a:lstStyle/>
                    <a:p>
                      <a:pPr marL="0" lvl="0" indent="0" algn="l">
                        <a:lnSpc>
                          <a:spcPct val="107000"/>
                        </a:lnSpc>
                        <a:spcAft>
                          <a:spcPts val="800"/>
                        </a:spcAft>
                        <a:buFont typeface="SassoonPrimaryInfant" pitchFamily="2" charset="0"/>
                        <a:buNone/>
                      </a:pPr>
                      <a:r>
                        <a:rPr lang="en-GB" sz="1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I know when they should or should not agree to keeping a secret.  </a:t>
                      </a:r>
                    </a:p>
                  </a:txBody>
                  <a:tcPr marL="114300" marR="114300" marT="0" marB="0">
                    <a:solidFill>
                      <a:schemeClr val="accent1">
                        <a:lumMod val="75000"/>
                      </a:schemeClr>
                    </a:solidFill>
                  </a:tcPr>
                </a:tc>
                <a:extLst>
                  <a:ext uri="{0D108BD9-81ED-4DB2-BD59-A6C34878D82A}">
                    <a16:rowId xmlns:a16="http://schemas.microsoft.com/office/drawing/2014/main" val="4209000358"/>
                  </a:ext>
                </a:extLst>
              </a:tr>
            </a:tbl>
          </a:graphicData>
        </a:graphic>
      </p:graphicFrame>
      <p:sp>
        <p:nvSpPr>
          <p:cNvPr id="9" name="TextBox 8">
            <a:extLst>
              <a:ext uri="{FF2B5EF4-FFF2-40B4-BE49-F238E27FC236}">
                <a16:creationId xmlns:a16="http://schemas.microsoft.com/office/drawing/2014/main" id="{2C95B9CC-6803-45FB-8158-F5EE63CD8B0B}"/>
              </a:ext>
            </a:extLst>
          </p:cNvPr>
          <p:cNvSpPr txBox="1"/>
          <p:nvPr/>
        </p:nvSpPr>
        <p:spPr>
          <a:xfrm>
            <a:off x="200025" y="6298411"/>
            <a:ext cx="10315575" cy="1200329"/>
          </a:xfrm>
          <a:prstGeom prst="rect">
            <a:avLst/>
          </a:prstGeom>
          <a:solidFill>
            <a:schemeClr val="accent5">
              <a:lumMod val="75000"/>
            </a:schemeClr>
          </a:solidFill>
          <a:ln>
            <a:noFill/>
          </a:ln>
        </p:spPr>
        <p:txBody>
          <a:bodyPr wrap="square" rtlCol="0">
            <a:spAutoFit/>
          </a:bodyPr>
          <a:lstStyle/>
          <a:p>
            <a:pPr algn="ctr"/>
            <a:r>
              <a:rPr lang="en-GB" b="1" u="sng" dirty="0">
                <a:solidFill>
                  <a:schemeClr val="bg1"/>
                </a:solidFill>
                <a:latin typeface="Comic Sans MS" panose="030F0702030302020204" pitchFamily="66" charset="0"/>
              </a:rPr>
              <a:t>Key Vocabulary</a:t>
            </a:r>
          </a:p>
          <a:p>
            <a:pPr algn="ctr"/>
            <a:r>
              <a:rPr lang="en-GB" dirty="0">
                <a:solidFill>
                  <a:schemeClr val="bg1"/>
                </a:solidFill>
                <a:latin typeface="Comic Sans MS" panose="030F0702030302020204" pitchFamily="66" charset="0"/>
              </a:rPr>
              <a:t>Feelings, empathy, friendships, families, couples, positive relationships, actions, consequences, confidentiality, secrets, surprises, listening, viewpoints, opinions, respect, collaborate, compromise, shared goals.</a:t>
            </a:r>
          </a:p>
        </p:txBody>
      </p:sp>
      <p:sp>
        <p:nvSpPr>
          <p:cNvPr id="15" name="TextBox 14">
            <a:extLst>
              <a:ext uri="{FF2B5EF4-FFF2-40B4-BE49-F238E27FC236}">
                <a16:creationId xmlns:a16="http://schemas.microsoft.com/office/drawing/2014/main" id="{8148640B-39D8-49DE-9205-47E422BFE2E6}"/>
              </a:ext>
            </a:extLst>
          </p:cNvPr>
          <p:cNvSpPr txBox="1"/>
          <p:nvPr/>
        </p:nvSpPr>
        <p:spPr>
          <a:xfrm>
            <a:off x="5812222" y="4201289"/>
            <a:ext cx="4679566" cy="2062103"/>
          </a:xfrm>
          <a:prstGeom prst="rect">
            <a:avLst/>
          </a:prstGeom>
          <a:solidFill>
            <a:schemeClr val="bg1"/>
          </a:solidFill>
          <a:ln>
            <a:solidFill>
              <a:schemeClr val="accent1">
                <a:lumMod val="75000"/>
              </a:schemeClr>
            </a:solidFill>
          </a:ln>
        </p:spPr>
        <p:txBody>
          <a:bodyPr wrap="square" rtlCol="0">
            <a:spAutoFit/>
          </a:bodyPr>
          <a:lstStyle/>
          <a:p>
            <a:pPr algn="ctr"/>
            <a:r>
              <a:rPr lang="en-GB" sz="1600" b="1" u="sng" dirty="0">
                <a:solidFill>
                  <a:srgbClr val="0070C0"/>
                </a:solidFill>
                <a:latin typeface="Comic Sans MS" panose="030F0702030302020204" pitchFamily="66" charset="0"/>
              </a:rPr>
              <a:t>Key Questions</a:t>
            </a:r>
          </a:p>
          <a:p>
            <a:pPr algn="ctr"/>
            <a:r>
              <a:rPr lang="en-GB" sz="1600" dirty="0">
                <a:latin typeface="Comic Sans MS" panose="030F0702030302020204" pitchFamily="66" charset="0"/>
              </a:rPr>
              <a:t>Do good friends always think the same about things? Why does talking and sharing feelings help? Are we only allowed one ‘Best Friend’? How can we make our views heard without falling out with others?  Why is team work important? When is it OK/ not OK to keep a secret?</a:t>
            </a:r>
          </a:p>
        </p:txBody>
      </p:sp>
      <p:pic>
        <p:nvPicPr>
          <p:cNvPr id="10" name="Picture 9">
            <a:extLst>
              <a:ext uri="{FF2B5EF4-FFF2-40B4-BE49-F238E27FC236}">
                <a16:creationId xmlns:a16="http://schemas.microsoft.com/office/drawing/2014/main" id="{4702845B-72D9-44DB-BD37-41A262292770}"/>
              </a:ext>
            </a:extLst>
          </p:cNvPr>
          <p:cNvPicPr>
            <a:picLocks noChangeAspect="1"/>
          </p:cNvPicPr>
          <p:nvPr/>
        </p:nvPicPr>
        <p:blipFill>
          <a:blip r:embed="rId5"/>
          <a:stretch>
            <a:fillRect/>
          </a:stretch>
        </p:blipFill>
        <p:spPr>
          <a:xfrm>
            <a:off x="6116896" y="1223537"/>
            <a:ext cx="1280885" cy="1300590"/>
          </a:xfrm>
          <a:prstGeom prst="rect">
            <a:avLst/>
          </a:prstGeom>
        </p:spPr>
      </p:pic>
      <p:pic>
        <p:nvPicPr>
          <p:cNvPr id="12" name="Picture 11">
            <a:extLst>
              <a:ext uri="{FF2B5EF4-FFF2-40B4-BE49-F238E27FC236}">
                <a16:creationId xmlns:a16="http://schemas.microsoft.com/office/drawing/2014/main" id="{D88F5E8B-4915-47C7-926B-E2AADC4A36C7}"/>
              </a:ext>
            </a:extLst>
          </p:cNvPr>
          <p:cNvPicPr>
            <a:picLocks noChangeAspect="1"/>
          </p:cNvPicPr>
          <p:nvPr/>
        </p:nvPicPr>
        <p:blipFill>
          <a:blip r:embed="rId6"/>
          <a:stretch>
            <a:fillRect/>
          </a:stretch>
        </p:blipFill>
        <p:spPr>
          <a:xfrm>
            <a:off x="8924745" y="2703840"/>
            <a:ext cx="1182409" cy="1435101"/>
          </a:xfrm>
          <a:prstGeom prst="rect">
            <a:avLst/>
          </a:prstGeom>
        </p:spPr>
      </p:pic>
      <p:pic>
        <p:nvPicPr>
          <p:cNvPr id="17" name="Picture 16">
            <a:extLst>
              <a:ext uri="{FF2B5EF4-FFF2-40B4-BE49-F238E27FC236}">
                <a16:creationId xmlns:a16="http://schemas.microsoft.com/office/drawing/2014/main" id="{C82B76C6-36ED-4852-A0B9-8C38BB2660E5}"/>
              </a:ext>
            </a:extLst>
          </p:cNvPr>
          <p:cNvPicPr>
            <a:picLocks noChangeAspect="1"/>
          </p:cNvPicPr>
          <p:nvPr/>
        </p:nvPicPr>
        <p:blipFill>
          <a:blip r:embed="rId7"/>
          <a:stretch>
            <a:fillRect/>
          </a:stretch>
        </p:blipFill>
        <p:spPr>
          <a:xfrm>
            <a:off x="7469222" y="1202591"/>
            <a:ext cx="1332799" cy="1321536"/>
          </a:xfrm>
          <a:prstGeom prst="rect">
            <a:avLst/>
          </a:prstGeom>
        </p:spPr>
      </p:pic>
      <p:pic>
        <p:nvPicPr>
          <p:cNvPr id="21" name="Picture 20">
            <a:extLst>
              <a:ext uri="{FF2B5EF4-FFF2-40B4-BE49-F238E27FC236}">
                <a16:creationId xmlns:a16="http://schemas.microsoft.com/office/drawing/2014/main" id="{5EC908FC-C47E-430D-A7F8-649EF03A10F6}"/>
              </a:ext>
            </a:extLst>
          </p:cNvPr>
          <p:cNvPicPr>
            <a:picLocks noChangeAspect="1"/>
          </p:cNvPicPr>
          <p:nvPr/>
        </p:nvPicPr>
        <p:blipFill>
          <a:blip r:embed="rId8"/>
          <a:stretch>
            <a:fillRect/>
          </a:stretch>
        </p:blipFill>
        <p:spPr>
          <a:xfrm>
            <a:off x="6186067" y="2703840"/>
            <a:ext cx="1335451" cy="1470120"/>
          </a:xfrm>
          <a:prstGeom prst="rect">
            <a:avLst/>
          </a:prstGeom>
        </p:spPr>
      </p:pic>
      <p:pic>
        <p:nvPicPr>
          <p:cNvPr id="26" name="Picture 25">
            <a:extLst>
              <a:ext uri="{FF2B5EF4-FFF2-40B4-BE49-F238E27FC236}">
                <a16:creationId xmlns:a16="http://schemas.microsoft.com/office/drawing/2014/main" id="{DDC6BED9-0075-4B0D-A37A-7E84B6FE193D}"/>
              </a:ext>
            </a:extLst>
          </p:cNvPr>
          <p:cNvPicPr>
            <a:picLocks noChangeAspect="1"/>
          </p:cNvPicPr>
          <p:nvPr/>
        </p:nvPicPr>
        <p:blipFill>
          <a:blip r:embed="rId9"/>
          <a:stretch>
            <a:fillRect/>
          </a:stretch>
        </p:blipFill>
        <p:spPr>
          <a:xfrm>
            <a:off x="7644242" y="2620408"/>
            <a:ext cx="1157779" cy="1553552"/>
          </a:xfrm>
          <a:prstGeom prst="rect">
            <a:avLst/>
          </a:prstGeom>
        </p:spPr>
      </p:pic>
      <p:pic>
        <p:nvPicPr>
          <p:cNvPr id="3" name="Picture 2">
            <a:extLst>
              <a:ext uri="{FF2B5EF4-FFF2-40B4-BE49-F238E27FC236}">
                <a16:creationId xmlns:a16="http://schemas.microsoft.com/office/drawing/2014/main" id="{6C4266F8-F4F9-41D7-B21F-2AFB13C75E10}"/>
              </a:ext>
            </a:extLst>
          </p:cNvPr>
          <p:cNvPicPr>
            <a:picLocks noChangeAspect="1"/>
          </p:cNvPicPr>
          <p:nvPr/>
        </p:nvPicPr>
        <p:blipFill>
          <a:blip r:embed="rId10"/>
          <a:stretch>
            <a:fillRect/>
          </a:stretch>
        </p:blipFill>
        <p:spPr>
          <a:xfrm>
            <a:off x="8873462" y="1188293"/>
            <a:ext cx="1280886" cy="1413512"/>
          </a:xfrm>
          <a:prstGeom prst="rect">
            <a:avLst/>
          </a:prstGeom>
        </p:spPr>
      </p:pic>
    </p:spTree>
    <p:extLst>
      <p:ext uri="{BB962C8B-B14F-4D97-AF65-F5344CB8AC3E}">
        <p14:creationId xmlns:p14="http://schemas.microsoft.com/office/powerpoint/2010/main" val="1090940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1969</TotalTime>
  <Words>217</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Comic Sans MS</vt:lpstr>
      <vt:lpstr>SassoonPrimaryInfant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N.Rossell</dc:creator>
  <cp:lastModifiedBy>K Marsden</cp:lastModifiedBy>
  <cp:revision>68</cp:revision>
  <dcterms:created xsi:type="dcterms:W3CDTF">2020-06-01T13:33:20Z</dcterms:created>
  <dcterms:modified xsi:type="dcterms:W3CDTF">2024-10-13T18:41:31Z</dcterms:modified>
</cp:coreProperties>
</file>