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EE2AA9-B961-437B-BB21-7C616C8C7B88}" v="8" dt="2024-11-05T11:43:50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1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1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9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02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5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5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7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50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2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3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7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2.xml"/><Relationship Id="rId5" Type="http://schemas.microsoft.com/office/2007/relationships/media" Target="../media/media3.m4a"/><Relationship Id="rId15" Type="http://schemas.openxmlformats.org/officeDocument/2006/relationships/image" Target="../media/image4.pn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ular object with blue border&#10;&#10;Description automatically generated">
            <a:extLst>
              <a:ext uri="{FF2B5EF4-FFF2-40B4-BE49-F238E27FC236}">
                <a16:creationId xmlns:a16="http://schemas.microsoft.com/office/drawing/2014/main" id="{3551F241-7264-C119-3CF1-27BE7987E5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97"/>
            <a:ext cx="12192000" cy="68884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FB6155-EF73-4E76-B4CA-717526727E8F}"/>
              </a:ext>
            </a:extLst>
          </p:cNvPr>
          <p:cNvSpPr txBox="1"/>
          <p:nvPr/>
        </p:nvSpPr>
        <p:spPr>
          <a:xfrm>
            <a:off x="574399" y="1024652"/>
            <a:ext cx="3821252" cy="2677656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“At the doctors” Questions and Answers bank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 err="1">
                <a:latin typeface="Century Gothic" panose="020B0502020202020204" pitchFamily="34" charset="0"/>
              </a:rPr>
              <a:t>Qu’est-ce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qu’il</a:t>
            </a:r>
            <a:r>
              <a:rPr lang="en-GB" sz="1400" b="1" dirty="0">
                <a:latin typeface="Century Gothic" panose="020B0502020202020204" pitchFamily="34" charset="0"/>
              </a:rPr>
              <a:t> y a ?- </a:t>
            </a:r>
            <a:r>
              <a:rPr lang="en-GB" sz="1400" dirty="0">
                <a:latin typeface="Century Gothic" panose="020B0502020202020204" pitchFamily="34" charset="0"/>
              </a:rPr>
              <a:t>What’s wrong?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Je ne me </a:t>
            </a:r>
            <a:r>
              <a:rPr lang="en-GB" sz="1400" b="1" dirty="0" err="1">
                <a:latin typeface="Century Gothic" panose="020B0502020202020204" pitchFamily="34" charset="0"/>
              </a:rPr>
              <a:t>sens</a:t>
            </a:r>
            <a:r>
              <a:rPr lang="en-GB" sz="1400" b="1" dirty="0">
                <a:latin typeface="Century Gothic" panose="020B0502020202020204" pitchFamily="34" charset="0"/>
              </a:rPr>
              <a:t> pas bien- </a:t>
            </a:r>
            <a:r>
              <a:rPr lang="en-GB" sz="1400" dirty="0">
                <a:latin typeface="Century Gothic" panose="020B0502020202020204" pitchFamily="34" charset="0"/>
              </a:rPr>
              <a:t>I don’t feel well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b="1" dirty="0" err="1">
                <a:latin typeface="Century Gothic" panose="020B0502020202020204" pitchFamily="34" charset="0"/>
              </a:rPr>
              <a:t>J’ai</a:t>
            </a:r>
            <a:r>
              <a:rPr lang="en-GB" sz="1400" b="1" dirty="0">
                <a:latin typeface="Century Gothic" panose="020B0502020202020204" pitchFamily="34" charset="0"/>
              </a:rPr>
              <a:t> mal à la tête- </a:t>
            </a:r>
            <a:r>
              <a:rPr lang="en-GB" sz="1400" dirty="0">
                <a:latin typeface="Century Gothic" panose="020B0502020202020204" pitchFamily="34" charset="0"/>
              </a:rPr>
              <a:t>I have a headache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J’ai</a:t>
            </a:r>
            <a:r>
              <a:rPr lang="en-GB" sz="1400" b="1" dirty="0">
                <a:latin typeface="Century Gothic" panose="020B0502020202020204" pitchFamily="34" charset="0"/>
              </a:rPr>
              <a:t> mal aux dents- </a:t>
            </a:r>
            <a:r>
              <a:rPr lang="en-GB" sz="1400" dirty="0">
                <a:latin typeface="Century Gothic" panose="020B0502020202020204" pitchFamily="34" charset="0"/>
              </a:rPr>
              <a:t>I have toothache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J’ai</a:t>
            </a:r>
            <a:r>
              <a:rPr lang="en-GB" sz="1400" b="1" dirty="0">
                <a:latin typeface="Century Gothic" panose="020B0502020202020204" pitchFamily="34" charset="0"/>
              </a:rPr>
              <a:t> mal aux </a:t>
            </a:r>
            <a:r>
              <a:rPr lang="en-GB" sz="1400" b="1" dirty="0" err="1">
                <a:latin typeface="Century Gothic" panose="020B0502020202020204" pitchFamily="34" charset="0"/>
              </a:rPr>
              <a:t>oreilles</a:t>
            </a:r>
            <a:r>
              <a:rPr lang="en-GB" sz="1400" b="1" dirty="0">
                <a:latin typeface="Century Gothic" panose="020B0502020202020204" pitchFamily="34" charset="0"/>
              </a:rPr>
              <a:t>- </a:t>
            </a:r>
            <a:r>
              <a:rPr lang="en-GB" sz="1400" dirty="0">
                <a:latin typeface="Century Gothic" panose="020B0502020202020204" pitchFamily="34" charset="0"/>
              </a:rPr>
              <a:t>I have earache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J’ai</a:t>
            </a:r>
            <a:r>
              <a:rPr lang="en-GB" sz="1400" b="1" dirty="0">
                <a:latin typeface="Century Gothic" panose="020B0502020202020204" pitchFamily="34" charset="0"/>
              </a:rPr>
              <a:t> mal au </a:t>
            </a:r>
            <a:r>
              <a:rPr lang="en-GB" sz="1400" b="1" dirty="0" err="1">
                <a:latin typeface="Century Gothic" panose="020B0502020202020204" pitchFamily="34" charset="0"/>
              </a:rPr>
              <a:t>ventre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- I have tummy ache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Je me suis </a:t>
            </a:r>
            <a:r>
              <a:rPr lang="en-GB" sz="1400" b="1" dirty="0" err="1">
                <a:latin typeface="Century Gothic" panose="020B0502020202020204" pitchFamily="34" charset="0"/>
              </a:rPr>
              <a:t>cassé</a:t>
            </a:r>
            <a:r>
              <a:rPr lang="en-GB" sz="1400" b="1" dirty="0">
                <a:latin typeface="Century Gothic" panose="020B0502020202020204" pitchFamily="34" charset="0"/>
              </a:rPr>
              <a:t>(e) le bras – </a:t>
            </a:r>
            <a:r>
              <a:rPr lang="en-GB" sz="1400" dirty="0">
                <a:latin typeface="Century Gothic" panose="020B0502020202020204" pitchFamily="34" charset="0"/>
              </a:rPr>
              <a:t>I have broken my arm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B976DF-A6FA-7578-B5A3-2C9775224448}"/>
              </a:ext>
            </a:extLst>
          </p:cNvPr>
          <p:cNvSpPr txBox="1"/>
          <p:nvPr/>
        </p:nvSpPr>
        <p:spPr>
          <a:xfrm>
            <a:off x="2847354" y="347412"/>
            <a:ext cx="6497291" cy="36933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Knowledge organiser: At the doctors and jungle animals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3CF0B5-76EB-DBB6-2B9C-8213CFFF5EA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514" y="290172"/>
            <a:ext cx="1019513" cy="679675"/>
          </a:xfrm>
          <a:prstGeom prst="rect">
            <a:avLst/>
          </a:prstGeom>
        </p:spPr>
      </p:pic>
      <p:pic>
        <p:nvPicPr>
          <p:cNvPr id="19" name="Picture 18" descr="A close-up of a logo&#10;&#10;Description automatically generated">
            <a:extLst>
              <a:ext uri="{FF2B5EF4-FFF2-40B4-BE49-F238E27FC236}">
                <a16:creationId xmlns:a16="http://schemas.microsoft.com/office/drawing/2014/main" id="{D16D782F-0A17-9E26-74A7-89D99782536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703" y="0"/>
            <a:ext cx="920288" cy="92028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2684117-C3C4-4205-80D6-C52CCEC8213E}"/>
              </a:ext>
            </a:extLst>
          </p:cNvPr>
          <p:cNvSpPr txBox="1"/>
          <p:nvPr/>
        </p:nvSpPr>
        <p:spPr>
          <a:xfrm>
            <a:off x="8271607" y="2597510"/>
            <a:ext cx="3462191" cy="3970318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Grammar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Adjectives agree with the noun they describe. The spelling of the same adjective can change if you are describing a masculine (</a:t>
            </a:r>
            <a:r>
              <a:rPr lang="en-GB" sz="1400" b="1" dirty="0">
                <a:latin typeface="Century Gothic" panose="020B0502020202020204" pitchFamily="34" charset="0"/>
              </a:rPr>
              <a:t>un</a:t>
            </a:r>
            <a:r>
              <a:rPr lang="en-GB" sz="1400" dirty="0">
                <a:latin typeface="Century Gothic" panose="020B0502020202020204" pitchFamily="34" charset="0"/>
              </a:rPr>
              <a:t>) noun or a feminine(</a:t>
            </a:r>
            <a:r>
              <a:rPr lang="en-GB" sz="1400" b="1" dirty="0" err="1">
                <a:latin typeface="Century Gothic" panose="020B0502020202020204" pitchFamily="34" charset="0"/>
              </a:rPr>
              <a:t>une</a:t>
            </a:r>
            <a:r>
              <a:rPr lang="en-GB" sz="1400" dirty="0">
                <a:latin typeface="Century Gothic" panose="020B0502020202020204" pitchFamily="34" charset="0"/>
              </a:rPr>
              <a:t>) noun.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For example : 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small : </a:t>
            </a:r>
            <a:r>
              <a:rPr lang="en-GB" sz="1400" b="1" dirty="0">
                <a:latin typeface="Century Gothic" panose="020B0502020202020204" pitchFamily="34" charset="0"/>
              </a:rPr>
              <a:t>petit</a:t>
            </a:r>
            <a:r>
              <a:rPr lang="en-GB" sz="1400" dirty="0">
                <a:latin typeface="Century Gothic" panose="020B0502020202020204" pitchFamily="34" charset="0"/>
              </a:rPr>
              <a:t> &gt; </a:t>
            </a:r>
            <a:r>
              <a:rPr lang="en-GB" sz="1400" b="1" dirty="0">
                <a:latin typeface="Century Gothic" panose="020B0502020202020204" pitchFamily="34" charset="0"/>
              </a:rPr>
              <a:t>petit</a:t>
            </a:r>
            <a:r>
              <a:rPr lang="en-GB" sz="1400" b="1" u="sng" dirty="0">
                <a:latin typeface="Century Gothic" panose="020B0502020202020204" pitchFamily="34" charset="0"/>
              </a:rPr>
              <a:t>e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tall: </a:t>
            </a:r>
            <a:r>
              <a:rPr lang="en-GB" sz="1400" b="1" dirty="0">
                <a:latin typeface="Century Gothic" panose="020B0502020202020204" pitchFamily="34" charset="0"/>
              </a:rPr>
              <a:t>grand</a:t>
            </a:r>
            <a:r>
              <a:rPr lang="en-GB" sz="1400" dirty="0">
                <a:latin typeface="Century Gothic" panose="020B0502020202020204" pitchFamily="34" charset="0"/>
              </a:rPr>
              <a:t>  &gt;</a:t>
            </a:r>
            <a:r>
              <a:rPr lang="en-GB" sz="1400" b="1" dirty="0" err="1">
                <a:latin typeface="Century Gothic" panose="020B0502020202020204" pitchFamily="34" charset="0"/>
              </a:rPr>
              <a:t>grand</a:t>
            </a:r>
            <a:r>
              <a:rPr lang="en-GB" sz="1400" b="1" u="sng" dirty="0" err="1">
                <a:latin typeface="Century Gothic" panose="020B0502020202020204" pitchFamily="34" charset="0"/>
              </a:rPr>
              <a:t>e</a:t>
            </a:r>
            <a:endParaRPr lang="en-GB" sz="1400" b="1" u="sng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big: </a:t>
            </a:r>
            <a:r>
              <a:rPr lang="en-GB" sz="1400" b="1" dirty="0">
                <a:latin typeface="Century Gothic" panose="020B0502020202020204" pitchFamily="34" charset="0"/>
              </a:rPr>
              <a:t>gros</a:t>
            </a:r>
            <a:r>
              <a:rPr lang="en-GB" sz="1400" dirty="0">
                <a:latin typeface="Century Gothic" panose="020B0502020202020204" pitchFamily="34" charset="0"/>
              </a:rPr>
              <a:t> &gt; </a:t>
            </a:r>
            <a:r>
              <a:rPr lang="en-GB" sz="1400" b="1" dirty="0" err="1">
                <a:latin typeface="Century Gothic" panose="020B0502020202020204" pitchFamily="34" charset="0"/>
              </a:rPr>
              <a:t>gros</a:t>
            </a:r>
            <a:r>
              <a:rPr lang="en-GB" sz="1400" b="1" u="sng" dirty="0" err="1">
                <a:latin typeface="Century Gothic" panose="020B0502020202020204" pitchFamily="34" charset="0"/>
              </a:rPr>
              <a:t>se</a:t>
            </a:r>
            <a:endParaRPr lang="en-GB" sz="1400" b="1" u="sng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long: </a:t>
            </a:r>
            <a:r>
              <a:rPr lang="en-GB" sz="1400" b="1" dirty="0">
                <a:latin typeface="Century Gothic" panose="020B0502020202020204" pitchFamily="34" charset="0"/>
              </a:rPr>
              <a:t>long</a:t>
            </a:r>
            <a:r>
              <a:rPr lang="en-GB" sz="1400" dirty="0">
                <a:latin typeface="Century Gothic" panose="020B0502020202020204" pitchFamily="34" charset="0"/>
              </a:rPr>
              <a:t> &gt; </a:t>
            </a:r>
            <a:r>
              <a:rPr lang="en-GB" sz="1400" b="1" dirty="0">
                <a:latin typeface="Century Gothic" panose="020B0502020202020204" pitchFamily="34" charset="0"/>
              </a:rPr>
              <a:t>long</a:t>
            </a:r>
            <a:r>
              <a:rPr lang="en-GB" sz="1400" b="1" u="sng" dirty="0">
                <a:latin typeface="Century Gothic" panose="020B0502020202020204" pitchFamily="34" charset="0"/>
              </a:rPr>
              <a:t>ue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Une </a:t>
            </a:r>
            <a:r>
              <a:rPr lang="en-GB" sz="1400" b="1" dirty="0" err="1">
                <a:latin typeface="Century Gothic" panose="020B0502020202020204" pitchFamily="34" charset="0"/>
              </a:rPr>
              <a:t>girafe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est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grande</a:t>
            </a:r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Un </a:t>
            </a:r>
            <a:r>
              <a:rPr lang="en-GB" sz="1400" b="1" dirty="0" err="1">
                <a:latin typeface="Century Gothic" panose="020B0502020202020204" pitchFamily="34" charset="0"/>
              </a:rPr>
              <a:t>éléphant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est</a:t>
            </a:r>
            <a:r>
              <a:rPr lang="en-GB" sz="1400" b="1" dirty="0">
                <a:latin typeface="Century Gothic" panose="020B0502020202020204" pitchFamily="34" charset="0"/>
              </a:rPr>
              <a:t> gros. 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Une </a:t>
            </a:r>
            <a:r>
              <a:rPr lang="en-GB" sz="1400" b="1" dirty="0" err="1">
                <a:latin typeface="Century Gothic" panose="020B0502020202020204" pitchFamily="34" charset="0"/>
              </a:rPr>
              <a:t>souris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est</a:t>
            </a:r>
            <a:r>
              <a:rPr lang="en-GB" sz="1400" b="1" dirty="0">
                <a:latin typeface="Century Gothic" panose="020B0502020202020204" pitchFamily="34" charset="0"/>
              </a:rPr>
              <a:t> petite. 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Un lapin </a:t>
            </a:r>
            <a:r>
              <a:rPr lang="en-GB" sz="1400" b="1" dirty="0" err="1">
                <a:latin typeface="Century Gothic" panose="020B0502020202020204" pitchFamily="34" charset="0"/>
              </a:rPr>
              <a:t>est</a:t>
            </a:r>
            <a:r>
              <a:rPr lang="en-GB" sz="1400" b="1" dirty="0">
                <a:latin typeface="Century Gothic" panose="020B0502020202020204" pitchFamily="34" charset="0"/>
              </a:rPr>
              <a:t> petit.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39B1F6-2D3A-3437-0513-9CE062D5977F}"/>
              </a:ext>
            </a:extLst>
          </p:cNvPr>
          <p:cNvSpPr txBox="1"/>
          <p:nvPr/>
        </p:nvSpPr>
        <p:spPr>
          <a:xfrm>
            <a:off x="574399" y="4228562"/>
            <a:ext cx="3821252" cy="203132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Phonics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“</a:t>
            </a:r>
            <a:r>
              <a:rPr lang="en-GB" sz="1400" b="1" dirty="0" err="1">
                <a:latin typeface="Century Gothic" panose="020B0502020202020204" pitchFamily="34" charset="0"/>
              </a:rPr>
              <a:t>qu</a:t>
            </a:r>
            <a:r>
              <a:rPr lang="en-GB" sz="1400" b="1" dirty="0">
                <a:latin typeface="Century Gothic" panose="020B0502020202020204" pitchFamily="34" charset="0"/>
              </a:rPr>
              <a:t>” </a:t>
            </a:r>
            <a:r>
              <a:rPr lang="en-GB" sz="1400" dirty="0">
                <a:latin typeface="Century Gothic" panose="020B0502020202020204" pitchFamily="34" charset="0"/>
              </a:rPr>
              <a:t>(</a:t>
            </a:r>
            <a:r>
              <a:rPr lang="en-GB" sz="1400" b="1" dirty="0" err="1">
                <a:latin typeface="Century Gothic" panose="020B0502020202020204" pitchFamily="34" charset="0"/>
              </a:rPr>
              <a:t>qu</a:t>
            </a:r>
            <a:r>
              <a:rPr lang="en-GB" sz="1400" dirty="0" err="1">
                <a:latin typeface="Century Gothic" panose="020B0502020202020204" pitchFamily="34" charset="0"/>
              </a:rPr>
              <a:t>’est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ce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qu’</a:t>
            </a:r>
            <a:r>
              <a:rPr lang="en-GB" sz="1400" dirty="0" err="1">
                <a:latin typeface="Century Gothic" panose="020B0502020202020204" pitchFamily="34" charset="0"/>
              </a:rPr>
              <a:t>il</a:t>
            </a:r>
            <a:r>
              <a:rPr lang="en-GB" sz="1400" dirty="0">
                <a:latin typeface="Century Gothic" panose="020B0502020202020204" pitchFamily="34" charset="0"/>
              </a:rPr>
              <a:t> y a ? perro</a:t>
            </a:r>
            <a:r>
              <a:rPr lang="en-GB" sz="1400" b="1" dirty="0">
                <a:latin typeface="Century Gothic" panose="020B0502020202020204" pitchFamily="34" charset="0"/>
              </a:rPr>
              <a:t>qu</a:t>
            </a:r>
            <a:r>
              <a:rPr lang="en-GB" sz="1400" dirty="0">
                <a:latin typeface="Century Gothic" panose="020B0502020202020204" pitchFamily="34" charset="0"/>
              </a:rPr>
              <a:t>et)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“g” </a:t>
            </a:r>
            <a:r>
              <a:rPr lang="en-GB" sz="1400" dirty="0">
                <a:latin typeface="Century Gothic" panose="020B0502020202020204" pitchFamily="34" charset="0"/>
              </a:rPr>
              <a:t>(</a:t>
            </a:r>
            <a:r>
              <a:rPr lang="en-GB" sz="1400" b="1" dirty="0" err="1">
                <a:latin typeface="Century Gothic" panose="020B0502020202020204" pitchFamily="34" charset="0"/>
              </a:rPr>
              <a:t>g</a:t>
            </a:r>
            <a:r>
              <a:rPr lang="en-GB" sz="1400" dirty="0" err="1">
                <a:latin typeface="Century Gothic" panose="020B0502020202020204" pitchFamily="34" charset="0"/>
              </a:rPr>
              <a:t>irafe</a:t>
            </a:r>
            <a:r>
              <a:rPr lang="en-GB" sz="1400" dirty="0">
                <a:latin typeface="Century Gothic" panose="020B0502020202020204" pitchFamily="34" charset="0"/>
              </a:rPr>
              <a:t>, sin</a:t>
            </a:r>
            <a:r>
              <a:rPr lang="en-GB" sz="1400" b="1" dirty="0">
                <a:latin typeface="Century Gothic" panose="020B0502020202020204" pitchFamily="34" charset="0"/>
              </a:rPr>
              <a:t>g</a:t>
            </a:r>
            <a:r>
              <a:rPr lang="en-GB" sz="1400" dirty="0">
                <a:latin typeface="Century Gothic" panose="020B0502020202020204" pitchFamily="34" charset="0"/>
              </a:rPr>
              <a:t>e, 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“</a:t>
            </a:r>
            <a:r>
              <a:rPr lang="en-GB" sz="1400" b="1" dirty="0" err="1">
                <a:latin typeface="Century Gothic" panose="020B0502020202020204" pitchFamily="34" charset="0"/>
              </a:rPr>
              <a:t>i</a:t>
            </a:r>
            <a:r>
              <a:rPr lang="en-GB" sz="1400" b="1" dirty="0">
                <a:latin typeface="Century Gothic" panose="020B0502020202020204" pitchFamily="34" charset="0"/>
              </a:rPr>
              <a:t>” </a:t>
            </a:r>
            <a:r>
              <a:rPr lang="en-GB" sz="1400" dirty="0">
                <a:latin typeface="Century Gothic" panose="020B0502020202020204" pitchFamily="34" charset="0"/>
              </a:rPr>
              <a:t>(b</a:t>
            </a:r>
            <a:r>
              <a:rPr lang="en-GB" sz="1400" b="1" dirty="0">
                <a:latin typeface="Century Gothic" panose="020B0502020202020204" pitchFamily="34" charset="0"/>
              </a:rPr>
              <a:t>i</a:t>
            </a:r>
            <a:r>
              <a:rPr lang="en-GB" sz="1400" dirty="0">
                <a:latin typeface="Century Gothic" panose="020B0502020202020204" pitchFamily="34" charset="0"/>
              </a:rPr>
              <a:t>en, </a:t>
            </a:r>
            <a:r>
              <a:rPr lang="en-GB" sz="1400" dirty="0" err="1">
                <a:latin typeface="Century Gothic" panose="020B0502020202020204" pitchFamily="34" charset="0"/>
              </a:rPr>
              <a:t>t</a:t>
            </a:r>
            <a:r>
              <a:rPr lang="en-GB" sz="1400" b="1" dirty="0" err="1">
                <a:latin typeface="Century Gothic" panose="020B0502020202020204" pitchFamily="34" charset="0"/>
              </a:rPr>
              <a:t>i</a:t>
            </a:r>
            <a:r>
              <a:rPr lang="en-GB" sz="1400" dirty="0" err="1">
                <a:latin typeface="Century Gothic" panose="020B0502020202020204" pitchFamily="34" charset="0"/>
              </a:rPr>
              <a:t>gre</a:t>
            </a:r>
            <a:r>
              <a:rPr lang="en-GB" sz="1400" dirty="0">
                <a:latin typeface="Century Gothic" panose="020B0502020202020204" pitchFamily="34" charset="0"/>
              </a:rPr>
              <a:t>, pet</a:t>
            </a:r>
            <a:r>
              <a:rPr lang="en-GB" sz="1400" b="1" dirty="0">
                <a:latin typeface="Century Gothic" panose="020B0502020202020204" pitchFamily="34" charset="0"/>
              </a:rPr>
              <a:t>i</a:t>
            </a:r>
            <a:r>
              <a:rPr lang="en-GB" sz="1400" dirty="0">
                <a:latin typeface="Century Gothic" panose="020B0502020202020204" pitchFamily="34" charset="0"/>
              </a:rPr>
              <a:t>t)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“j” </a:t>
            </a:r>
            <a:r>
              <a:rPr lang="en-GB" sz="1400" dirty="0">
                <a:latin typeface="Century Gothic" panose="020B0502020202020204" pitchFamily="34" charset="0"/>
              </a:rPr>
              <a:t>(</a:t>
            </a:r>
            <a:r>
              <a:rPr lang="en-GB" sz="1400" b="1" dirty="0">
                <a:latin typeface="Century Gothic" panose="020B0502020202020204" pitchFamily="34" charset="0"/>
              </a:rPr>
              <a:t>j</a:t>
            </a:r>
            <a:r>
              <a:rPr lang="en-GB" sz="1400" dirty="0">
                <a:latin typeface="Century Gothic" panose="020B0502020202020204" pitchFamily="34" charset="0"/>
              </a:rPr>
              <a:t>e, </a:t>
            </a:r>
            <a:r>
              <a:rPr lang="en-GB" sz="1400" b="1" dirty="0" err="1">
                <a:latin typeface="Century Gothic" panose="020B0502020202020204" pitchFamily="34" charset="0"/>
              </a:rPr>
              <a:t>j’</a:t>
            </a:r>
            <a:r>
              <a:rPr lang="en-GB" sz="1400" dirty="0" err="1">
                <a:latin typeface="Century Gothic" panose="020B0502020202020204" pitchFamily="34" charset="0"/>
              </a:rPr>
              <a:t>ai</a:t>
            </a:r>
            <a:r>
              <a:rPr lang="en-GB" sz="140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Silent letters</a:t>
            </a:r>
            <a:r>
              <a:rPr lang="en-GB" sz="1400" dirty="0">
                <a:latin typeface="Century Gothic" panose="020B0502020202020204" pitchFamily="34" charset="0"/>
              </a:rPr>
              <a:t>: au</a:t>
            </a:r>
            <a:r>
              <a:rPr lang="en-GB" sz="1400" b="1" u="sng" dirty="0">
                <a:latin typeface="Century Gothic" panose="020B0502020202020204" pitchFamily="34" charset="0"/>
              </a:rPr>
              <a:t>x</a:t>
            </a:r>
            <a:r>
              <a:rPr lang="en-GB" sz="1400" dirty="0">
                <a:latin typeface="Century Gothic" panose="020B0502020202020204" pitchFamily="34" charset="0"/>
              </a:rPr>
              <a:t>, den</a:t>
            </a:r>
            <a:r>
              <a:rPr lang="en-GB" sz="1400" b="1" u="sng" dirty="0">
                <a:latin typeface="Century Gothic" panose="020B0502020202020204" pitchFamily="34" charset="0"/>
              </a:rPr>
              <a:t>ts</a:t>
            </a:r>
            <a:r>
              <a:rPr lang="en-GB" sz="1400" dirty="0">
                <a:latin typeface="Century Gothic" panose="020B0502020202020204" pitchFamily="34" charset="0"/>
              </a:rPr>
              <a:t>, serpen</a:t>
            </a:r>
            <a:r>
              <a:rPr lang="en-GB" sz="1400" b="1" u="sng" dirty="0">
                <a:latin typeface="Century Gothic" panose="020B0502020202020204" pitchFamily="34" charset="0"/>
              </a:rPr>
              <a:t>t</a:t>
            </a:r>
            <a:r>
              <a:rPr lang="en-GB" sz="1400" dirty="0">
                <a:latin typeface="Century Gothic" panose="020B0502020202020204" pitchFamily="34" charset="0"/>
              </a:rPr>
              <a:t>, perroque</a:t>
            </a:r>
            <a:r>
              <a:rPr lang="en-GB" sz="1400" b="1" u="sng" dirty="0">
                <a:latin typeface="Century Gothic" panose="020B0502020202020204" pitchFamily="34" charset="0"/>
              </a:rPr>
              <a:t>t</a:t>
            </a:r>
            <a:r>
              <a:rPr lang="en-GB" sz="1400" dirty="0">
                <a:latin typeface="Century Gothic" panose="020B0502020202020204" pitchFamily="34" charset="0"/>
              </a:rPr>
              <a:t>, </a:t>
            </a:r>
            <a:r>
              <a:rPr lang="en-GB" sz="1400" dirty="0" err="1">
                <a:latin typeface="Century Gothic" panose="020B0502020202020204" pitchFamily="34" charset="0"/>
              </a:rPr>
              <a:t>éléphan</a:t>
            </a:r>
            <a:r>
              <a:rPr lang="en-GB" sz="1400" b="1" u="sng" dirty="0" err="1">
                <a:latin typeface="Century Gothic" panose="020B0502020202020204" pitchFamily="34" charset="0"/>
              </a:rPr>
              <a:t>t</a:t>
            </a:r>
            <a:r>
              <a:rPr lang="en-GB" sz="1400" dirty="0">
                <a:latin typeface="Century Gothic" panose="020B0502020202020204" pitchFamily="34" charset="0"/>
              </a:rPr>
              <a:t>, peti</a:t>
            </a:r>
            <a:r>
              <a:rPr lang="en-GB" sz="1400" b="1" u="sng" dirty="0">
                <a:latin typeface="Century Gothic" panose="020B0502020202020204" pitchFamily="34" charset="0"/>
              </a:rPr>
              <a:t>t</a:t>
            </a:r>
            <a:r>
              <a:rPr lang="en-GB" sz="1400" dirty="0">
                <a:latin typeface="Century Gothic" panose="020B0502020202020204" pitchFamily="34" charset="0"/>
              </a:rPr>
              <a:t>, gro</a:t>
            </a:r>
            <a:r>
              <a:rPr lang="en-GB" sz="1400" b="1" u="sng" dirty="0">
                <a:latin typeface="Century Gothic" panose="020B0502020202020204" pitchFamily="34" charset="0"/>
              </a:rPr>
              <a:t>s</a:t>
            </a:r>
            <a:r>
              <a:rPr lang="en-GB" sz="1400" dirty="0">
                <a:latin typeface="Century Gothic" panose="020B0502020202020204" pitchFamily="34" charset="0"/>
              </a:rPr>
              <a:t>, gran</a:t>
            </a:r>
            <a:r>
              <a:rPr lang="en-GB" sz="1400" b="1" u="sng" dirty="0">
                <a:latin typeface="Century Gothic" panose="020B0502020202020204" pitchFamily="34" charset="0"/>
              </a:rPr>
              <a:t>d</a:t>
            </a:r>
            <a:r>
              <a:rPr lang="en-GB" sz="1400" dirty="0">
                <a:latin typeface="Century Gothic" panose="020B0502020202020204" pitchFamily="34" charset="0"/>
              </a:rPr>
              <a:t>, lon</a:t>
            </a:r>
            <a:r>
              <a:rPr lang="en-GB" sz="1400" b="1" u="sng" dirty="0">
                <a:latin typeface="Century Gothic" panose="020B0502020202020204" pitchFamily="34" charset="0"/>
              </a:rPr>
              <a:t>g</a:t>
            </a:r>
            <a:r>
              <a:rPr lang="en-GB" sz="1400" b="1" dirty="0">
                <a:latin typeface="Century Gothic" panose="020B0502020202020204" pitchFamily="34" charset="0"/>
              </a:rPr>
              <a:t>, </a:t>
            </a:r>
            <a:r>
              <a:rPr lang="en-GB" sz="1400" dirty="0" err="1">
                <a:latin typeface="Century Gothic" panose="020B0502020202020204" pitchFamily="34" charset="0"/>
              </a:rPr>
              <a:t>rapid</a:t>
            </a:r>
            <a:r>
              <a:rPr lang="en-GB" sz="1400" b="1" u="sng" dirty="0" err="1">
                <a:latin typeface="Century Gothic" panose="020B0502020202020204" pitchFamily="34" charset="0"/>
              </a:rPr>
              <a:t>e</a:t>
            </a:r>
            <a:r>
              <a:rPr lang="en-GB" sz="1400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FCE11D-D99B-C8ED-F61B-CB931F49AA58}"/>
              </a:ext>
            </a:extLst>
          </p:cNvPr>
          <p:cNvSpPr txBox="1"/>
          <p:nvPr/>
        </p:nvSpPr>
        <p:spPr>
          <a:xfrm>
            <a:off x="4700678" y="4549676"/>
            <a:ext cx="3474437" cy="203132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Adjectives bank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petit-</a:t>
            </a:r>
            <a:r>
              <a:rPr lang="en-GB" sz="1400" dirty="0">
                <a:latin typeface="Century Gothic" panose="020B0502020202020204" pitchFamily="34" charset="0"/>
              </a:rPr>
              <a:t> small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gros</a:t>
            </a:r>
            <a:r>
              <a:rPr lang="en-GB" sz="1400" dirty="0">
                <a:latin typeface="Century Gothic" panose="020B0502020202020204" pitchFamily="34" charset="0"/>
              </a:rPr>
              <a:t> - big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grand-</a:t>
            </a:r>
            <a:r>
              <a:rPr lang="en-GB" sz="1400" dirty="0">
                <a:latin typeface="Century Gothic" panose="020B0502020202020204" pitchFamily="34" charset="0"/>
              </a:rPr>
              <a:t> tall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long-</a:t>
            </a:r>
            <a:r>
              <a:rPr lang="en-GB" sz="1400" dirty="0">
                <a:latin typeface="Century Gothic" panose="020B0502020202020204" pitchFamily="34" charset="0"/>
              </a:rPr>
              <a:t> long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rapide</a:t>
            </a:r>
            <a:r>
              <a:rPr lang="en-GB" sz="1400" b="1" dirty="0">
                <a:latin typeface="Century Gothic" panose="020B0502020202020204" pitchFamily="34" charset="0"/>
              </a:rPr>
              <a:t>-</a:t>
            </a:r>
            <a:r>
              <a:rPr lang="en-GB" sz="1400" dirty="0">
                <a:latin typeface="Century Gothic" panose="020B0502020202020204" pitchFamily="34" charset="0"/>
              </a:rPr>
              <a:t> quick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multicolore</a:t>
            </a:r>
            <a:r>
              <a:rPr lang="en-GB" sz="1400" b="1" dirty="0">
                <a:latin typeface="Century Gothic" panose="020B0502020202020204" pitchFamily="34" charset="0"/>
              </a:rPr>
              <a:t>-</a:t>
            </a:r>
            <a:r>
              <a:rPr lang="en-GB" sz="1400" dirty="0">
                <a:latin typeface="Century Gothic" panose="020B0502020202020204" pitchFamily="34" charset="0"/>
              </a:rPr>
              <a:t> multicoloured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terrible-</a:t>
            </a:r>
            <a:r>
              <a:rPr lang="en-GB" sz="1400" dirty="0">
                <a:latin typeface="Century Gothic" panose="020B0502020202020204" pitchFamily="34" charset="0"/>
              </a:rPr>
              <a:t> fierce/frightening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1F66DA-7D2F-E2E3-C460-238C47A881D6}"/>
              </a:ext>
            </a:extLst>
          </p:cNvPr>
          <p:cNvSpPr txBox="1"/>
          <p:nvPr/>
        </p:nvSpPr>
        <p:spPr>
          <a:xfrm>
            <a:off x="4709874" y="959361"/>
            <a:ext cx="3462192" cy="353943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Jungle animals bank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la jungle- </a:t>
            </a:r>
            <a:r>
              <a:rPr lang="en-GB" sz="1400" dirty="0">
                <a:latin typeface="Century Gothic" panose="020B0502020202020204" pitchFamily="34" charset="0"/>
              </a:rPr>
              <a:t>the jungle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une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girafe</a:t>
            </a:r>
            <a:r>
              <a:rPr lang="en-GB" sz="1400" b="1" dirty="0">
                <a:latin typeface="Century Gothic" panose="020B0502020202020204" pitchFamily="34" charset="0"/>
              </a:rPr>
              <a:t>- </a:t>
            </a:r>
            <a:r>
              <a:rPr lang="en-GB" sz="1400" dirty="0">
                <a:latin typeface="Century Gothic" panose="020B0502020202020204" pitchFamily="34" charset="0"/>
              </a:rPr>
              <a:t>a giraffe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un serpent- </a:t>
            </a:r>
            <a:r>
              <a:rPr lang="en-GB" sz="1400" dirty="0">
                <a:latin typeface="Century Gothic" panose="020B0502020202020204" pitchFamily="34" charset="0"/>
              </a:rPr>
              <a:t>a snake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un perroquet- </a:t>
            </a:r>
            <a:r>
              <a:rPr lang="en-GB" sz="1400" dirty="0">
                <a:latin typeface="Century Gothic" panose="020B0502020202020204" pitchFamily="34" charset="0"/>
              </a:rPr>
              <a:t>a parrot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un singe- </a:t>
            </a:r>
            <a:r>
              <a:rPr lang="en-GB" sz="1400" dirty="0">
                <a:latin typeface="Century Gothic" panose="020B0502020202020204" pitchFamily="34" charset="0"/>
              </a:rPr>
              <a:t>a monkey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un </a:t>
            </a:r>
            <a:r>
              <a:rPr lang="en-GB" sz="1400" b="1" dirty="0" err="1">
                <a:latin typeface="Century Gothic" panose="020B0502020202020204" pitchFamily="34" charset="0"/>
              </a:rPr>
              <a:t>tigre</a:t>
            </a:r>
            <a:r>
              <a:rPr lang="en-GB" sz="1400" b="1" dirty="0">
                <a:latin typeface="Century Gothic" panose="020B0502020202020204" pitchFamily="34" charset="0"/>
              </a:rPr>
              <a:t>- </a:t>
            </a:r>
            <a:r>
              <a:rPr lang="en-GB" sz="1400" dirty="0">
                <a:latin typeface="Century Gothic" panose="020B0502020202020204" pitchFamily="34" charset="0"/>
              </a:rPr>
              <a:t>a tiger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un </a:t>
            </a:r>
            <a:r>
              <a:rPr lang="en-GB" sz="1400" b="1" dirty="0" err="1">
                <a:latin typeface="Century Gothic" panose="020B0502020202020204" pitchFamily="34" charset="0"/>
              </a:rPr>
              <a:t>éléphant</a:t>
            </a:r>
            <a:r>
              <a:rPr lang="en-GB" sz="1400" b="1" dirty="0">
                <a:latin typeface="Century Gothic" panose="020B0502020202020204" pitchFamily="34" charset="0"/>
              </a:rPr>
              <a:t>- </a:t>
            </a:r>
            <a:r>
              <a:rPr lang="en-GB" sz="1400" dirty="0">
                <a:latin typeface="Century Gothic" panose="020B0502020202020204" pitchFamily="34" charset="0"/>
              </a:rPr>
              <a:t>an elephant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b="1" dirty="0" err="1">
                <a:latin typeface="Century Gothic" panose="020B0502020202020204" pitchFamily="34" charset="0"/>
              </a:rPr>
              <a:t>C’est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It is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est</a:t>
            </a:r>
            <a:r>
              <a:rPr lang="en-GB" sz="1400" dirty="0">
                <a:latin typeface="Century Gothic" panose="020B0502020202020204" pitchFamily="34" charset="0"/>
              </a:rPr>
              <a:t> – is 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C’est</a:t>
            </a:r>
            <a:r>
              <a:rPr lang="en-GB" sz="1400" b="1" dirty="0">
                <a:latin typeface="Century Gothic" panose="020B0502020202020204" pitchFamily="34" charset="0"/>
              </a:rPr>
              <a:t> petit et </a:t>
            </a:r>
            <a:r>
              <a:rPr lang="en-GB" sz="1400" b="1" dirty="0" err="1">
                <a:latin typeface="Century Gothic" panose="020B0502020202020204" pitchFamily="34" charset="0"/>
              </a:rPr>
              <a:t>rapide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It is small and fast!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Un serpent </a:t>
            </a:r>
            <a:r>
              <a:rPr lang="en-GB" sz="1400" b="1" dirty="0" err="1">
                <a:latin typeface="Century Gothic" panose="020B0502020202020204" pitchFamily="34" charset="0"/>
              </a:rPr>
              <a:t>est</a:t>
            </a:r>
            <a:r>
              <a:rPr lang="en-GB" sz="1400" b="1" dirty="0">
                <a:latin typeface="Century Gothic" panose="020B0502020202020204" pitchFamily="34" charset="0"/>
              </a:rPr>
              <a:t> vert et long </a:t>
            </a:r>
            <a:r>
              <a:rPr lang="en-GB" sz="1400" dirty="0">
                <a:latin typeface="Century Gothic" panose="020B0502020202020204" pitchFamily="34" charset="0"/>
              </a:rPr>
              <a:t>– A snake is green and long.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EE8C77-9B06-A74F-25E5-53DCC731E5D4}"/>
              </a:ext>
            </a:extLst>
          </p:cNvPr>
          <p:cNvSpPr txBox="1"/>
          <p:nvPr/>
        </p:nvSpPr>
        <p:spPr>
          <a:xfrm>
            <a:off x="8259361" y="1240957"/>
            <a:ext cx="3474437" cy="1169551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Grammar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There are two words for “</a:t>
            </a:r>
            <a:r>
              <a:rPr lang="en-GB" sz="1400" b="1" dirty="0">
                <a:latin typeface="Century Gothic" panose="020B0502020202020204" pitchFamily="34" charset="0"/>
              </a:rPr>
              <a:t>a</a:t>
            </a:r>
            <a:r>
              <a:rPr lang="en-GB" sz="1400" dirty="0">
                <a:latin typeface="Century Gothic" panose="020B0502020202020204" pitchFamily="34" charset="0"/>
              </a:rPr>
              <a:t>” 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in French.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These words are “</a:t>
            </a:r>
            <a:r>
              <a:rPr lang="en-GB" sz="1400" b="1" dirty="0">
                <a:latin typeface="Century Gothic" panose="020B0502020202020204" pitchFamily="34" charset="0"/>
              </a:rPr>
              <a:t>un</a:t>
            </a:r>
            <a:r>
              <a:rPr lang="en-GB" sz="1400" dirty="0">
                <a:latin typeface="Century Gothic" panose="020B0502020202020204" pitchFamily="34" charset="0"/>
              </a:rPr>
              <a:t>” and “</a:t>
            </a:r>
            <a:r>
              <a:rPr lang="en-GB" sz="1400" b="1" dirty="0" err="1">
                <a:latin typeface="Century Gothic" panose="020B0502020202020204" pitchFamily="34" charset="0"/>
              </a:rPr>
              <a:t>une</a:t>
            </a:r>
            <a:r>
              <a:rPr lang="en-GB" sz="1400" dirty="0">
                <a:latin typeface="Century Gothic" panose="020B0502020202020204" pitchFamily="34" charset="0"/>
              </a:rPr>
              <a:t>”.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161896-0D14-E8B5-1509-2271F618BF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alphaModFix amt="0"/>
          </a:blip>
          <a:stretch>
            <a:fillRect/>
          </a:stretch>
        </p:blipFill>
        <p:spPr>
          <a:xfrm>
            <a:off x="2887489" y="2704180"/>
            <a:ext cx="1449639" cy="1449639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39403DA-E324-8209-7A1D-7103D380C1D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>
            <a:alphaModFix amt="0"/>
          </a:blip>
          <a:stretch>
            <a:fillRect/>
          </a:stretch>
        </p:blipFill>
        <p:spPr>
          <a:xfrm>
            <a:off x="2915986" y="5244224"/>
            <a:ext cx="1630470" cy="163047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156DBE-62C0-1934-8721-5F82BF98ACB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>
            <a:alphaModFix amt="0"/>
          </a:blip>
          <a:stretch>
            <a:fillRect/>
          </a:stretch>
        </p:blipFill>
        <p:spPr>
          <a:xfrm>
            <a:off x="6946704" y="532078"/>
            <a:ext cx="1269009" cy="1269009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6A8A2DA-B34B-31D2-750A-66F6A16A1CE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>
            <a:alphaModFix amt="0"/>
          </a:blip>
          <a:stretch>
            <a:fillRect/>
          </a:stretch>
        </p:blipFill>
        <p:spPr>
          <a:xfrm>
            <a:off x="6639593" y="3829744"/>
            <a:ext cx="1630470" cy="163047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434CD7-8A61-3FFB-1521-15B6753D75F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>
            <a:alphaModFix amt="0"/>
          </a:blip>
          <a:stretch>
            <a:fillRect/>
          </a:stretch>
        </p:blipFill>
        <p:spPr>
          <a:xfrm>
            <a:off x="10472622" y="3987246"/>
            <a:ext cx="1472968" cy="147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2905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326</Words>
  <Application>Microsoft Office PowerPoint</Application>
  <PresentationFormat>Widescreen</PresentationFormat>
  <Paragraphs>60</Paragraphs>
  <Slides>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R Salter</cp:lastModifiedBy>
  <cp:revision>52</cp:revision>
  <cp:lastPrinted>2019-12-01T14:04:10Z</cp:lastPrinted>
  <dcterms:created xsi:type="dcterms:W3CDTF">2019-08-20T09:39:52Z</dcterms:created>
  <dcterms:modified xsi:type="dcterms:W3CDTF">2025-02-23T13:07:15Z</dcterms:modified>
</cp:coreProperties>
</file>