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Marsden" initials="KM" lastIdx="1" clrIdx="0">
    <p:extLst>
      <p:ext uri="{19B8F6BF-5375-455C-9EA6-DF929625EA0E}">
        <p15:presenceInfo xmlns:p15="http://schemas.microsoft.com/office/powerpoint/2012/main" userId="S-1-5-21-3128454544-3483639502-2566384809-1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FF99CC"/>
    <a:srgbClr val="FF99FF"/>
    <a:srgbClr val="FFFF66"/>
    <a:srgbClr val="BEDAAA"/>
    <a:srgbClr val="6EAC42"/>
    <a:srgbClr val="57B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73" d="100"/>
          <a:sy n="73"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92110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7568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846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56226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401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291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BC9ED-A915-4327-9AE3-9E88533850A2}" type="datetimeFigureOut">
              <a:rPr lang="en-GB" smtClean="0"/>
              <a:t>13/10/2024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1591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BC9ED-A915-4327-9AE3-9E88533850A2}" type="datetimeFigureOut">
              <a:rPr lang="en-GB" smtClean="0"/>
              <a:t>13/10/2024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9473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BC9ED-A915-4327-9AE3-9E88533850A2}" type="datetimeFigureOut">
              <a:rPr lang="en-GB" smtClean="0"/>
              <a:t>13/10/2024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342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11910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1872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1BC9ED-A915-4327-9AE3-9E88533850A2}" type="datetimeFigureOut">
              <a:rPr lang="en-GB" smtClean="0"/>
              <a:t>13/10/2024</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ADD602A-23E0-4727-894C-8926FEB21C1E}" type="slidenum">
              <a:rPr lang="en-GB" smtClean="0"/>
              <a:t>‹#›</a:t>
            </a:fld>
            <a:endParaRPr lang="en-GB"/>
          </a:p>
        </p:txBody>
      </p:sp>
    </p:spTree>
    <p:extLst>
      <p:ext uri="{BB962C8B-B14F-4D97-AF65-F5344CB8AC3E}">
        <p14:creationId xmlns:p14="http://schemas.microsoft.com/office/powerpoint/2010/main" val="29692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0025" y="249888"/>
            <a:ext cx="10315575" cy="906658"/>
          </a:xfrm>
          <a:prstGeom prst="rect">
            <a:avLst/>
          </a:prstGeom>
          <a:solidFill>
            <a:schemeClr val="accent5">
              <a:lumMod val="75000"/>
            </a:schemeClr>
          </a:solidFill>
          <a:ln>
            <a:noFill/>
          </a:ln>
        </p:spPr>
        <p:txBody>
          <a:bodyPr wrap="square" rtlCol="0">
            <a:spAutoFit/>
          </a:bodyPr>
          <a:lstStyle/>
          <a:p>
            <a:pPr algn="ctr"/>
            <a:r>
              <a:rPr lang="en-GB" sz="2646" b="1" u="sng" dirty="0">
                <a:solidFill>
                  <a:schemeClr val="bg1"/>
                </a:solidFill>
                <a:latin typeface="Comic Sans MS" panose="030F0702030302020204" pitchFamily="66" charset="0"/>
              </a:rPr>
              <a:t>Year 4</a:t>
            </a:r>
          </a:p>
          <a:p>
            <a:pPr algn="ctr"/>
            <a:r>
              <a:rPr lang="en-GB" sz="2646" b="1" dirty="0">
                <a:solidFill>
                  <a:schemeClr val="bg1"/>
                </a:solidFill>
                <a:latin typeface="Comic Sans MS" panose="030F0702030302020204" pitchFamily="66" charset="0"/>
              </a:rPr>
              <a:t>Relationships</a:t>
            </a:r>
          </a:p>
        </p:txBody>
      </p:sp>
      <p:pic>
        <p:nvPicPr>
          <p:cNvPr id="5" name="Picture 4"/>
          <p:cNvPicPr>
            <a:picLocks noChangeAspect="1"/>
          </p:cNvPicPr>
          <p:nvPr/>
        </p:nvPicPr>
        <p:blipFill rotWithShape="1">
          <a:blip r:embed="rId2"/>
          <a:srcRect l="1847" t="14463" r="81326" b="69767"/>
          <a:stretch/>
        </p:blipFill>
        <p:spPr>
          <a:xfrm>
            <a:off x="371475" y="303344"/>
            <a:ext cx="1590675" cy="799745"/>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2000"/>
                    </a14:imgEffect>
                  </a14:imgLayer>
                </a14:imgProps>
              </a:ext>
            </a:extLst>
          </a:blip>
          <a:srcRect l="1847" t="14463" r="81326" b="69767"/>
          <a:stretch/>
        </p:blipFill>
        <p:spPr>
          <a:xfrm>
            <a:off x="8753476" y="321639"/>
            <a:ext cx="1431047" cy="719489"/>
          </a:xfrm>
          <a:prstGeom prst="rect">
            <a:avLst/>
          </a:prstGeom>
        </p:spPr>
      </p:pic>
      <p:sp>
        <p:nvSpPr>
          <p:cNvPr id="6" name="Rectangle 5"/>
          <p:cNvSpPr/>
          <p:nvPr/>
        </p:nvSpPr>
        <p:spPr>
          <a:xfrm>
            <a:off x="8753476" y="379765"/>
            <a:ext cx="1315434" cy="60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PD</a:t>
            </a:r>
          </a:p>
        </p:txBody>
      </p:sp>
      <p:graphicFrame>
        <p:nvGraphicFramePr>
          <p:cNvPr id="8" name="Table 7">
            <a:extLst>
              <a:ext uri="{FF2B5EF4-FFF2-40B4-BE49-F238E27FC236}">
                <a16:creationId xmlns:a16="http://schemas.microsoft.com/office/drawing/2014/main" id="{68C975FD-4748-4C6D-AA4D-FAF8441250F7}"/>
              </a:ext>
            </a:extLst>
          </p:cNvPr>
          <p:cNvGraphicFramePr>
            <a:graphicFrameLocks noGrp="1"/>
          </p:cNvGraphicFramePr>
          <p:nvPr>
            <p:extLst>
              <p:ext uri="{D42A27DB-BD31-4B8C-83A1-F6EECF244321}">
                <p14:modId xmlns:p14="http://schemas.microsoft.com/office/powerpoint/2010/main" val="807015660"/>
              </p:ext>
            </p:extLst>
          </p:nvPr>
        </p:nvGraphicFramePr>
        <p:xfrm>
          <a:off x="200025" y="1172396"/>
          <a:ext cx="4653420" cy="4454195"/>
        </p:xfrm>
        <a:graphic>
          <a:graphicData uri="http://schemas.openxmlformats.org/drawingml/2006/table">
            <a:tbl>
              <a:tblPr firstRow="1" bandRow="1">
                <a:tableStyleId>{00A15C55-8517-42AA-B614-E9B94910E393}</a:tableStyleId>
              </a:tblPr>
              <a:tblGrid>
                <a:gridCol w="4653420">
                  <a:extLst>
                    <a:ext uri="{9D8B030D-6E8A-4147-A177-3AD203B41FA5}">
                      <a16:colId xmlns:a16="http://schemas.microsoft.com/office/drawing/2014/main" val="3809001196"/>
                    </a:ext>
                  </a:extLst>
                </a:gridCol>
              </a:tblGrid>
              <a:tr h="408011">
                <a:tc>
                  <a:txBody>
                    <a:bodyPr/>
                    <a:lstStyle/>
                    <a:p>
                      <a:pPr algn="ctr"/>
                      <a:r>
                        <a:rPr lang="en-GB" sz="1600" dirty="0">
                          <a:solidFill>
                            <a:schemeClr val="bg1"/>
                          </a:solidFill>
                          <a:latin typeface="Comic Sans MS" panose="030F0702030302020204" pitchFamily="66" charset="0"/>
                        </a:rPr>
                        <a:t>Sticky Knowledge </a:t>
                      </a:r>
                    </a:p>
                  </a:txBody>
                  <a:tcPr>
                    <a:solidFill>
                      <a:schemeClr val="accent1">
                        <a:lumMod val="75000"/>
                      </a:schemeClr>
                    </a:solidFill>
                  </a:tcPr>
                </a:tc>
                <a:extLst>
                  <a:ext uri="{0D108BD9-81ED-4DB2-BD59-A6C34878D82A}">
                    <a16:rowId xmlns:a16="http://schemas.microsoft.com/office/drawing/2014/main" val="252711392"/>
                  </a:ext>
                </a:extLst>
              </a:tr>
              <a:tr h="507330">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the difference between acceptable and unacceptable physical contact. </a:t>
                      </a:r>
                    </a:p>
                  </a:txBody>
                  <a:tcPr marL="114300" marR="114300" marT="0" marB="0">
                    <a:solidFill>
                      <a:schemeClr val="accent1">
                        <a:lumMod val="75000"/>
                      </a:schemeClr>
                    </a:solidFill>
                  </a:tcPr>
                </a:tc>
                <a:extLst>
                  <a:ext uri="{0D108BD9-81ED-4DB2-BD59-A6C34878D82A}">
                    <a16:rowId xmlns:a16="http://schemas.microsoft.com/office/drawing/2014/main" val="1597300996"/>
                  </a:ext>
                </a:extLst>
              </a:tr>
              <a:tr h="357299">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appreciate that friendships are not always perfect.</a:t>
                      </a:r>
                    </a:p>
                  </a:txBody>
                  <a:tcPr marL="114300" marR="114300" marT="0" marB="0">
                    <a:solidFill>
                      <a:schemeClr val="accent1">
                        <a:lumMod val="75000"/>
                      </a:schemeClr>
                    </a:solidFill>
                  </a:tcPr>
                </a:tc>
                <a:extLst>
                  <a:ext uri="{0D108BD9-81ED-4DB2-BD59-A6C34878D82A}">
                    <a16:rowId xmlns:a16="http://schemas.microsoft.com/office/drawing/2014/main" val="1193739502"/>
                  </a:ext>
                </a:extLst>
              </a:tr>
              <a:tr h="507330">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there are differences and similarities between people but understand everyone is equal.</a:t>
                      </a:r>
                    </a:p>
                  </a:txBody>
                  <a:tcPr marL="114300" marR="114300" marT="0" marB="0">
                    <a:solidFill>
                      <a:schemeClr val="accent1">
                        <a:lumMod val="75000"/>
                      </a:schemeClr>
                    </a:solidFill>
                  </a:tcPr>
                </a:tc>
                <a:extLst>
                  <a:ext uri="{0D108BD9-81ED-4DB2-BD59-A6C34878D82A}">
                    <a16:rowId xmlns:a16="http://schemas.microsoft.com/office/drawing/2014/main" val="3157408915"/>
                  </a:ext>
                </a:extLst>
              </a:tr>
              <a:tr h="502099">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recognise bullying, how to respond and ask for help.</a:t>
                      </a:r>
                    </a:p>
                  </a:txBody>
                  <a:tcPr marL="114300" marR="114300" marT="0" marB="0">
                    <a:solidFill>
                      <a:schemeClr val="accent1">
                        <a:lumMod val="75000"/>
                      </a:schemeClr>
                    </a:solidFill>
                  </a:tcPr>
                </a:tc>
                <a:extLst>
                  <a:ext uri="{0D108BD9-81ED-4DB2-BD59-A6C34878D82A}">
                    <a16:rowId xmlns:a16="http://schemas.microsoft.com/office/drawing/2014/main" val="2999034666"/>
                  </a:ext>
                </a:extLst>
              </a:tr>
              <a:tr h="374374">
                <a:tc>
                  <a:txBody>
                    <a:bodyPr/>
                    <a:lstStyle/>
                    <a:p>
                      <a:pPr marL="0" lvl="0" indent="0" algn="l">
                        <a:lnSpc>
                          <a:spcPct val="107000"/>
                        </a:lnSpc>
                        <a:spcAft>
                          <a:spcPts val="800"/>
                        </a:spcAft>
                        <a:buFont typeface="SassoonPrimaryInfant" pitchFamily="2" charset="0"/>
                        <a:buNone/>
                      </a:pPr>
                      <a:r>
                        <a:rPr lang="en-GB" sz="16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recognise peer pressure.</a:t>
                      </a:r>
                    </a:p>
                  </a:txBody>
                  <a:tcPr marL="114300" marR="114300" marT="0" marB="0">
                    <a:solidFill>
                      <a:schemeClr val="accent1">
                        <a:lumMod val="75000"/>
                      </a:schemeClr>
                    </a:solidFill>
                  </a:tcPr>
                </a:tc>
                <a:extLst>
                  <a:ext uri="{0D108BD9-81ED-4DB2-BD59-A6C34878D82A}">
                    <a16:rowId xmlns:a16="http://schemas.microsoft.com/office/drawing/2014/main" val="2582111788"/>
                  </a:ext>
                </a:extLst>
              </a:tr>
              <a:tr h="304800">
                <a:tc>
                  <a:txBody>
                    <a:bodyPr/>
                    <a:lstStyle/>
                    <a:p>
                      <a:pPr marL="0" lvl="0" indent="0" algn="l">
                        <a:lnSpc>
                          <a:spcPct val="107000"/>
                        </a:lnSpc>
                        <a:spcAft>
                          <a:spcPts val="800"/>
                        </a:spcAft>
                        <a:buFont typeface="SassoonPrimaryInfant" pitchFamily="2" charset="0"/>
                        <a:buNone/>
                      </a:pPr>
                      <a:r>
                        <a:rPr lang="en-GB" sz="1600" b="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explain what is mean by stereotyping.</a:t>
                      </a:r>
                    </a:p>
                  </a:txBody>
                  <a:tcPr marL="114300" marR="114300" marT="0" marB="0">
                    <a:solidFill>
                      <a:schemeClr val="accent1">
                        <a:lumMod val="75000"/>
                      </a:schemeClr>
                    </a:solidFill>
                  </a:tcPr>
                </a:tc>
                <a:extLst>
                  <a:ext uri="{0D108BD9-81ED-4DB2-BD59-A6C34878D82A}">
                    <a16:rowId xmlns:a16="http://schemas.microsoft.com/office/drawing/2014/main" val="671227821"/>
                  </a:ext>
                </a:extLst>
              </a:tr>
              <a:tr h="828914">
                <a:tc>
                  <a:txBody>
                    <a:bodyPr/>
                    <a:lstStyle/>
                    <a:p>
                      <a:pPr marL="0" lvl="0" indent="0" algn="l">
                        <a:lnSpc>
                          <a:spcPct val="107000"/>
                        </a:lnSpc>
                        <a:spcAft>
                          <a:spcPts val="800"/>
                        </a:spcAft>
                        <a:buFont typeface="SassoonPrimaryInfant" pitchFamily="2" charset="0"/>
                        <a:buNone/>
                      </a:pPr>
                      <a:r>
                        <a:rPr lang="en-GB" sz="1600" b="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what to do if I am worried about something that has happened at home and how this can affect them at school.</a:t>
                      </a:r>
                    </a:p>
                  </a:txBody>
                  <a:tcPr marL="114300" marR="114300" marT="0" marB="0">
                    <a:solidFill>
                      <a:schemeClr val="accent1">
                        <a:lumMod val="75000"/>
                      </a:schemeClr>
                    </a:solidFill>
                  </a:tcPr>
                </a:tc>
                <a:extLst>
                  <a:ext uri="{0D108BD9-81ED-4DB2-BD59-A6C34878D82A}">
                    <a16:rowId xmlns:a16="http://schemas.microsoft.com/office/drawing/2014/main" val="2126366957"/>
                  </a:ext>
                </a:extLst>
              </a:tr>
              <a:tr h="244015">
                <a:tc>
                  <a:txBody>
                    <a:bodyPr/>
                    <a:lstStyle/>
                    <a:p>
                      <a:pPr marL="0" lvl="0" indent="0" algn="l">
                        <a:lnSpc>
                          <a:spcPct val="107000"/>
                        </a:lnSpc>
                        <a:spcAft>
                          <a:spcPts val="800"/>
                        </a:spcAft>
                        <a:buFont typeface="SassoonPrimaryInfant" pitchFamily="2" charset="0"/>
                        <a:buNone/>
                      </a:pPr>
                      <a:endParaRPr lang="en-GB" sz="1600" b="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solidFill>
                      <a:schemeClr val="accent1">
                        <a:lumMod val="75000"/>
                      </a:schemeClr>
                    </a:solidFill>
                  </a:tcPr>
                </a:tc>
                <a:extLst>
                  <a:ext uri="{0D108BD9-81ED-4DB2-BD59-A6C34878D82A}">
                    <a16:rowId xmlns:a16="http://schemas.microsoft.com/office/drawing/2014/main" val="3807894461"/>
                  </a:ext>
                </a:extLst>
              </a:tr>
            </a:tbl>
          </a:graphicData>
        </a:graphic>
      </p:graphicFrame>
      <p:sp>
        <p:nvSpPr>
          <p:cNvPr id="9" name="TextBox 8">
            <a:extLst>
              <a:ext uri="{FF2B5EF4-FFF2-40B4-BE49-F238E27FC236}">
                <a16:creationId xmlns:a16="http://schemas.microsoft.com/office/drawing/2014/main" id="{2C95B9CC-6803-45FB-8158-F5EE63CD8B0B}"/>
              </a:ext>
            </a:extLst>
          </p:cNvPr>
          <p:cNvSpPr txBox="1"/>
          <p:nvPr/>
        </p:nvSpPr>
        <p:spPr>
          <a:xfrm>
            <a:off x="135374" y="5991862"/>
            <a:ext cx="10315575" cy="923330"/>
          </a:xfrm>
          <a:prstGeom prst="rect">
            <a:avLst/>
          </a:prstGeom>
          <a:solidFill>
            <a:schemeClr val="accent5">
              <a:lumMod val="75000"/>
            </a:schemeClr>
          </a:solidFill>
          <a:ln>
            <a:noFill/>
          </a:ln>
        </p:spPr>
        <p:txBody>
          <a:bodyPr wrap="square" rtlCol="0">
            <a:spAutoFit/>
          </a:bodyPr>
          <a:lstStyle/>
          <a:p>
            <a:pPr algn="ctr"/>
            <a:r>
              <a:rPr lang="en-GB" b="1" u="sng" dirty="0">
                <a:solidFill>
                  <a:schemeClr val="bg1"/>
                </a:solidFill>
                <a:latin typeface="Comic Sans MS" panose="030F0702030302020204" pitchFamily="66" charset="0"/>
              </a:rPr>
              <a:t>Key Vocabulary</a:t>
            </a:r>
          </a:p>
          <a:p>
            <a:pPr algn="ctr"/>
            <a:r>
              <a:rPr lang="en-GB" sz="180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Equal</a:t>
            </a:r>
            <a:r>
              <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 inclusive, disputes, conflict, negotiation, compromise, identify, similarities, differences, equality, bully, stereotypes, acceptable and unacceptable touch.</a:t>
            </a:r>
            <a:endParaRPr lang="en-GB" sz="1600" dirty="0">
              <a:solidFill>
                <a:schemeClr val="bg1"/>
              </a:solidFill>
              <a:latin typeface="Comic Sans MS" panose="030F0702030302020204" pitchFamily="66" charset="0"/>
            </a:endParaRPr>
          </a:p>
        </p:txBody>
      </p:sp>
      <p:sp>
        <p:nvSpPr>
          <p:cNvPr id="15" name="TextBox 14">
            <a:extLst>
              <a:ext uri="{FF2B5EF4-FFF2-40B4-BE49-F238E27FC236}">
                <a16:creationId xmlns:a16="http://schemas.microsoft.com/office/drawing/2014/main" id="{8148640B-39D8-49DE-9205-47E422BFE2E6}"/>
              </a:ext>
            </a:extLst>
          </p:cNvPr>
          <p:cNvSpPr txBox="1"/>
          <p:nvPr/>
        </p:nvSpPr>
        <p:spPr>
          <a:xfrm>
            <a:off x="4917683" y="3568120"/>
            <a:ext cx="5533266" cy="2308324"/>
          </a:xfrm>
          <a:prstGeom prst="rect">
            <a:avLst/>
          </a:prstGeom>
          <a:solidFill>
            <a:schemeClr val="bg1"/>
          </a:solidFill>
          <a:ln>
            <a:solidFill>
              <a:schemeClr val="accent1">
                <a:lumMod val="75000"/>
              </a:schemeClr>
            </a:solidFill>
          </a:ln>
        </p:spPr>
        <p:txBody>
          <a:bodyPr wrap="square" rtlCol="0">
            <a:spAutoFit/>
          </a:bodyPr>
          <a:lstStyle/>
          <a:p>
            <a:pPr algn="ctr"/>
            <a:r>
              <a:rPr lang="en-GB" sz="1600" b="1" u="sng" dirty="0">
                <a:solidFill>
                  <a:schemeClr val="accent1">
                    <a:lumMod val="75000"/>
                  </a:schemeClr>
                </a:solidFill>
                <a:latin typeface="Comic Sans MS" panose="030F0702030302020204" pitchFamily="66" charset="0"/>
              </a:rPr>
              <a:t>Key Questions</a:t>
            </a:r>
          </a:p>
          <a:p>
            <a:pPr algn="ctr"/>
            <a:r>
              <a:rPr lang="en-GB" sz="1600" dirty="0">
                <a:latin typeface="Comic Sans MS" panose="030F0702030302020204" pitchFamily="66" charset="0"/>
              </a:rPr>
              <a:t>What should we someone do if someone is touching us in ways we don’t like? Should you always do what your friends want? Do we have things in common with those we think are different to us?  What can we do if we witness bullying online or in person? Not all friendships are healthy, but how do you know? Is there such a thing as “man’s” or “woman’s” job? Who can you talk if you are worried about something at home? </a:t>
            </a:r>
          </a:p>
        </p:txBody>
      </p:sp>
      <p:pic>
        <p:nvPicPr>
          <p:cNvPr id="17" name="Picture 16">
            <a:extLst>
              <a:ext uri="{FF2B5EF4-FFF2-40B4-BE49-F238E27FC236}">
                <a16:creationId xmlns:a16="http://schemas.microsoft.com/office/drawing/2014/main" id="{6DAAD602-DC93-4AC5-88CD-383001CA6075}"/>
              </a:ext>
            </a:extLst>
          </p:cNvPr>
          <p:cNvPicPr>
            <a:picLocks noChangeAspect="1"/>
          </p:cNvPicPr>
          <p:nvPr/>
        </p:nvPicPr>
        <p:blipFill>
          <a:blip r:embed="rId5"/>
          <a:stretch>
            <a:fillRect/>
          </a:stretch>
        </p:blipFill>
        <p:spPr>
          <a:xfrm>
            <a:off x="5144261" y="2500570"/>
            <a:ext cx="1338429" cy="1036467"/>
          </a:xfrm>
          <a:prstGeom prst="rect">
            <a:avLst/>
          </a:prstGeom>
        </p:spPr>
      </p:pic>
      <p:pic>
        <p:nvPicPr>
          <p:cNvPr id="19" name="Picture 18">
            <a:extLst>
              <a:ext uri="{FF2B5EF4-FFF2-40B4-BE49-F238E27FC236}">
                <a16:creationId xmlns:a16="http://schemas.microsoft.com/office/drawing/2014/main" id="{BBF6941E-89B0-41DE-9ECF-38C51AF39300}"/>
              </a:ext>
            </a:extLst>
          </p:cNvPr>
          <p:cNvPicPr>
            <a:picLocks noChangeAspect="1"/>
          </p:cNvPicPr>
          <p:nvPr/>
        </p:nvPicPr>
        <p:blipFill>
          <a:blip r:embed="rId6"/>
          <a:stretch>
            <a:fillRect/>
          </a:stretch>
        </p:blipFill>
        <p:spPr>
          <a:xfrm>
            <a:off x="7504685" y="1222096"/>
            <a:ext cx="1338428" cy="1186203"/>
          </a:xfrm>
          <a:prstGeom prst="rect">
            <a:avLst/>
          </a:prstGeom>
        </p:spPr>
      </p:pic>
      <p:pic>
        <p:nvPicPr>
          <p:cNvPr id="21" name="Picture 20">
            <a:extLst>
              <a:ext uri="{FF2B5EF4-FFF2-40B4-BE49-F238E27FC236}">
                <a16:creationId xmlns:a16="http://schemas.microsoft.com/office/drawing/2014/main" id="{398FDFC3-F34D-4B95-81B7-36EE8B09A6C3}"/>
              </a:ext>
            </a:extLst>
          </p:cNvPr>
          <p:cNvPicPr>
            <a:picLocks noChangeAspect="1"/>
          </p:cNvPicPr>
          <p:nvPr/>
        </p:nvPicPr>
        <p:blipFill>
          <a:blip r:embed="rId7"/>
          <a:stretch>
            <a:fillRect/>
          </a:stretch>
        </p:blipFill>
        <p:spPr>
          <a:xfrm>
            <a:off x="7635512" y="2477911"/>
            <a:ext cx="1225865" cy="1045390"/>
          </a:xfrm>
          <a:prstGeom prst="rect">
            <a:avLst/>
          </a:prstGeom>
        </p:spPr>
      </p:pic>
      <p:pic>
        <p:nvPicPr>
          <p:cNvPr id="23" name="Picture 22">
            <a:extLst>
              <a:ext uri="{FF2B5EF4-FFF2-40B4-BE49-F238E27FC236}">
                <a16:creationId xmlns:a16="http://schemas.microsoft.com/office/drawing/2014/main" id="{A2CD6BBC-79EE-4BAA-BDDF-BB281298889C}"/>
              </a:ext>
            </a:extLst>
          </p:cNvPr>
          <p:cNvPicPr>
            <a:picLocks noChangeAspect="1"/>
          </p:cNvPicPr>
          <p:nvPr/>
        </p:nvPicPr>
        <p:blipFill>
          <a:blip r:embed="rId8"/>
          <a:stretch>
            <a:fillRect/>
          </a:stretch>
        </p:blipFill>
        <p:spPr>
          <a:xfrm>
            <a:off x="6011138" y="1199686"/>
            <a:ext cx="1418859" cy="1260871"/>
          </a:xfrm>
          <a:prstGeom prst="rect">
            <a:avLst/>
          </a:prstGeom>
        </p:spPr>
      </p:pic>
      <p:pic>
        <p:nvPicPr>
          <p:cNvPr id="25" name="Picture 24">
            <a:extLst>
              <a:ext uri="{FF2B5EF4-FFF2-40B4-BE49-F238E27FC236}">
                <a16:creationId xmlns:a16="http://schemas.microsoft.com/office/drawing/2014/main" id="{8C0F8499-638C-4BCF-8699-35AE8B6FADA0}"/>
              </a:ext>
            </a:extLst>
          </p:cNvPr>
          <p:cNvPicPr>
            <a:picLocks noChangeAspect="1"/>
          </p:cNvPicPr>
          <p:nvPr/>
        </p:nvPicPr>
        <p:blipFill>
          <a:blip r:embed="rId9"/>
          <a:stretch>
            <a:fillRect/>
          </a:stretch>
        </p:blipFill>
        <p:spPr>
          <a:xfrm>
            <a:off x="6477255" y="2496598"/>
            <a:ext cx="1076958" cy="1079974"/>
          </a:xfrm>
          <a:prstGeom prst="rect">
            <a:avLst/>
          </a:prstGeom>
        </p:spPr>
      </p:pic>
      <p:pic>
        <p:nvPicPr>
          <p:cNvPr id="27" name="Picture 26">
            <a:extLst>
              <a:ext uri="{FF2B5EF4-FFF2-40B4-BE49-F238E27FC236}">
                <a16:creationId xmlns:a16="http://schemas.microsoft.com/office/drawing/2014/main" id="{470CBB19-FB6B-41E5-80D3-C7F19545FAF6}"/>
              </a:ext>
            </a:extLst>
          </p:cNvPr>
          <p:cNvPicPr>
            <a:picLocks noChangeAspect="1"/>
          </p:cNvPicPr>
          <p:nvPr/>
        </p:nvPicPr>
        <p:blipFill>
          <a:blip r:embed="rId10"/>
          <a:stretch>
            <a:fillRect/>
          </a:stretch>
        </p:blipFill>
        <p:spPr>
          <a:xfrm>
            <a:off x="8917801" y="1776527"/>
            <a:ext cx="1096398" cy="1726043"/>
          </a:xfrm>
          <a:prstGeom prst="rect">
            <a:avLst/>
          </a:prstGeom>
        </p:spPr>
      </p:pic>
    </p:spTree>
    <p:extLst>
      <p:ext uri="{BB962C8B-B14F-4D97-AF65-F5344CB8AC3E}">
        <p14:creationId xmlns:p14="http://schemas.microsoft.com/office/powerpoint/2010/main" val="1090940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621</TotalTime>
  <Words>220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SassoonPrimaryInfant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N.Rossell</dc:creator>
  <cp:lastModifiedBy>K Marsden</cp:lastModifiedBy>
  <cp:revision>66</cp:revision>
  <dcterms:created xsi:type="dcterms:W3CDTF">2020-06-01T13:33:20Z</dcterms:created>
  <dcterms:modified xsi:type="dcterms:W3CDTF">2024-10-13T18:43:27Z</dcterms:modified>
</cp:coreProperties>
</file>