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3"/>
  </p:notesMasterIdLst>
  <p:sldIdLst>
    <p:sldId id="256" r:id="rId2"/>
  </p:sldIdLst>
  <p:sldSz cx="10691813" cy="7559675"/>
  <p:notesSz cx="6799263" cy="9929813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K Marsden" initials="KM" lastIdx="1" clrIdx="0">
    <p:extLst>
      <p:ext uri="{19B8F6BF-5375-455C-9EA6-DF929625EA0E}">
        <p15:presenceInfo xmlns:p15="http://schemas.microsoft.com/office/powerpoint/2012/main" userId="S-1-5-21-3128454544-3483639502-2566384809-14172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CCFF"/>
    <a:srgbClr val="FFFFCC"/>
    <a:srgbClr val="FF99CC"/>
    <a:srgbClr val="FF99FF"/>
    <a:srgbClr val="FFFF66"/>
    <a:srgbClr val="BEDAAA"/>
    <a:srgbClr val="6EAC42"/>
    <a:srgbClr val="57B5D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7DF18680-E054-41AD-8BC1-D1AEF772440D}" styleName="Medium Style 2 –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00A15C55-8517-42AA-B614-E9B94910E393}" styleName="Medium Style 2 –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5332" autoAdjust="0"/>
  </p:normalViewPr>
  <p:slideViewPr>
    <p:cSldViewPr snapToGrid="0">
      <p:cViewPr varScale="1">
        <p:scale>
          <a:sx n="61" d="100"/>
          <a:sy n="61" d="100"/>
        </p:scale>
        <p:origin x="138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notesMaster" Target="notesMasters/notesMaster1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commentAuthors" Target="commentAuthor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347" cy="49821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1342" y="0"/>
            <a:ext cx="2946347" cy="49821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50D65C5-1DFE-45B7-84AB-72C9E68E4322}" type="datetimeFigureOut">
              <a:rPr lang="en-GB" smtClean="0"/>
              <a:t>04/09/2024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030288" y="1241425"/>
            <a:ext cx="4738687" cy="33512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927" y="4778722"/>
            <a:ext cx="5439410" cy="390986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31600"/>
            <a:ext cx="2946347" cy="49821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1342" y="9431600"/>
            <a:ext cx="2946347" cy="49821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7523D40-88D0-46C8-86D6-D4253CF22B5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5297293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7523D40-88D0-46C8-86D6-D4253CF22B53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7796849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01886" y="1237197"/>
            <a:ext cx="9088041" cy="2631887"/>
          </a:xfrm>
        </p:spPr>
        <p:txBody>
          <a:bodyPr anchor="b"/>
          <a:lstStyle>
            <a:lvl1pPr algn="ctr">
              <a:defRPr sz="6614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36477" y="3970580"/>
            <a:ext cx="8018860" cy="1825171"/>
          </a:xfrm>
        </p:spPr>
        <p:txBody>
          <a:bodyPr/>
          <a:lstStyle>
            <a:lvl1pPr marL="0" indent="0" algn="ctr">
              <a:buNone/>
              <a:defRPr sz="2646"/>
            </a:lvl1pPr>
            <a:lvl2pPr marL="503972" indent="0" algn="ctr">
              <a:buNone/>
              <a:defRPr sz="2205"/>
            </a:lvl2pPr>
            <a:lvl3pPr marL="1007943" indent="0" algn="ctr">
              <a:buNone/>
              <a:defRPr sz="1984"/>
            </a:lvl3pPr>
            <a:lvl4pPr marL="1511915" indent="0" algn="ctr">
              <a:buNone/>
              <a:defRPr sz="1764"/>
            </a:lvl4pPr>
            <a:lvl5pPr marL="2015886" indent="0" algn="ctr">
              <a:buNone/>
              <a:defRPr sz="1764"/>
            </a:lvl5pPr>
            <a:lvl6pPr marL="2519858" indent="0" algn="ctr">
              <a:buNone/>
              <a:defRPr sz="1764"/>
            </a:lvl6pPr>
            <a:lvl7pPr marL="3023829" indent="0" algn="ctr">
              <a:buNone/>
              <a:defRPr sz="1764"/>
            </a:lvl7pPr>
            <a:lvl8pPr marL="3527801" indent="0" algn="ctr">
              <a:buNone/>
              <a:defRPr sz="1764"/>
            </a:lvl8pPr>
            <a:lvl9pPr marL="4031772" indent="0" algn="ctr">
              <a:buNone/>
              <a:defRPr sz="1764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1BC9ED-A915-4327-9AE3-9E88533850A2}" type="datetimeFigureOut">
              <a:rPr lang="en-GB" smtClean="0"/>
              <a:t>04/09/2024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DD602A-23E0-4727-894C-8926FEB21C1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211007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1BC9ED-A915-4327-9AE3-9E88533850A2}" type="datetimeFigureOut">
              <a:rPr lang="en-GB" smtClean="0"/>
              <a:t>04/09/2024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DD602A-23E0-4727-894C-8926FEB21C1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756814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651329" y="402483"/>
            <a:ext cx="2305422" cy="640647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35063" y="402483"/>
            <a:ext cx="6782619" cy="6406475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1BC9ED-A915-4327-9AE3-9E88533850A2}" type="datetimeFigureOut">
              <a:rPr lang="en-GB" smtClean="0"/>
              <a:t>04/09/2024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DD602A-23E0-4727-894C-8926FEB21C1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84642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1BC9ED-A915-4327-9AE3-9E88533850A2}" type="datetimeFigureOut">
              <a:rPr lang="en-GB" smtClean="0"/>
              <a:t>04/09/2024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DD602A-23E0-4727-894C-8926FEB21C1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622669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9494" y="1884671"/>
            <a:ext cx="9221689" cy="3144614"/>
          </a:xfrm>
        </p:spPr>
        <p:txBody>
          <a:bodyPr anchor="b"/>
          <a:lstStyle>
            <a:lvl1pPr>
              <a:defRPr sz="6614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9494" y="5059035"/>
            <a:ext cx="9221689" cy="1653678"/>
          </a:xfrm>
        </p:spPr>
        <p:txBody>
          <a:bodyPr/>
          <a:lstStyle>
            <a:lvl1pPr marL="0" indent="0">
              <a:buNone/>
              <a:defRPr sz="2646">
                <a:solidFill>
                  <a:schemeClr val="tx1"/>
                </a:solidFill>
              </a:defRPr>
            </a:lvl1pPr>
            <a:lvl2pPr marL="503972" indent="0">
              <a:buNone/>
              <a:defRPr sz="2205">
                <a:solidFill>
                  <a:schemeClr val="tx1">
                    <a:tint val="75000"/>
                  </a:schemeClr>
                </a:solidFill>
              </a:defRPr>
            </a:lvl2pPr>
            <a:lvl3pPr marL="1007943" indent="0">
              <a:buNone/>
              <a:defRPr sz="1984">
                <a:solidFill>
                  <a:schemeClr val="tx1">
                    <a:tint val="75000"/>
                  </a:schemeClr>
                </a:solidFill>
              </a:defRPr>
            </a:lvl3pPr>
            <a:lvl4pPr marL="1511915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4pPr>
            <a:lvl5pPr marL="2015886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5pPr>
            <a:lvl6pPr marL="2519858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6pPr>
            <a:lvl7pPr marL="3023829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7pPr>
            <a:lvl8pPr marL="3527801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8pPr>
            <a:lvl9pPr marL="4031772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1BC9ED-A915-4327-9AE3-9E88533850A2}" type="datetimeFigureOut">
              <a:rPr lang="en-GB" smtClean="0"/>
              <a:t>04/09/2024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DD602A-23E0-4727-894C-8926FEB21C1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401487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35062" y="2012414"/>
            <a:ext cx="4544021" cy="479654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412730" y="2012414"/>
            <a:ext cx="4544021" cy="479654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1BC9ED-A915-4327-9AE3-9E88533850A2}" type="datetimeFigureOut">
              <a:rPr lang="en-GB" smtClean="0"/>
              <a:t>04/09/2024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DD602A-23E0-4727-894C-8926FEB21C1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291406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455" y="402484"/>
            <a:ext cx="9221689" cy="1461188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6456" y="1853171"/>
            <a:ext cx="4523137" cy="908210"/>
          </a:xfrm>
        </p:spPr>
        <p:txBody>
          <a:bodyPr anchor="b"/>
          <a:lstStyle>
            <a:lvl1pPr marL="0" indent="0">
              <a:buNone/>
              <a:defRPr sz="2646" b="1"/>
            </a:lvl1pPr>
            <a:lvl2pPr marL="503972" indent="0">
              <a:buNone/>
              <a:defRPr sz="2205" b="1"/>
            </a:lvl2pPr>
            <a:lvl3pPr marL="1007943" indent="0">
              <a:buNone/>
              <a:defRPr sz="1984" b="1"/>
            </a:lvl3pPr>
            <a:lvl4pPr marL="1511915" indent="0">
              <a:buNone/>
              <a:defRPr sz="1764" b="1"/>
            </a:lvl4pPr>
            <a:lvl5pPr marL="2015886" indent="0">
              <a:buNone/>
              <a:defRPr sz="1764" b="1"/>
            </a:lvl5pPr>
            <a:lvl6pPr marL="2519858" indent="0">
              <a:buNone/>
              <a:defRPr sz="1764" b="1"/>
            </a:lvl6pPr>
            <a:lvl7pPr marL="3023829" indent="0">
              <a:buNone/>
              <a:defRPr sz="1764" b="1"/>
            </a:lvl7pPr>
            <a:lvl8pPr marL="3527801" indent="0">
              <a:buNone/>
              <a:defRPr sz="1764" b="1"/>
            </a:lvl8pPr>
            <a:lvl9pPr marL="4031772" indent="0">
              <a:buNone/>
              <a:defRPr sz="1764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36456" y="2761381"/>
            <a:ext cx="4523137" cy="406157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412731" y="1853171"/>
            <a:ext cx="4545413" cy="908210"/>
          </a:xfrm>
        </p:spPr>
        <p:txBody>
          <a:bodyPr anchor="b"/>
          <a:lstStyle>
            <a:lvl1pPr marL="0" indent="0">
              <a:buNone/>
              <a:defRPr sz="2646" b="1"/>
            </a:lvl1pPr>
            <a:lvl2pPr marL="503972" indent="0">
              <a:buNone/>
              <a:defRPr sz="2205" b="1"/>
            </a:lvl2pPr>
            <a:lvl3pPr marL="1007943" indent="0">
              <a:buNone/>
              <a:defRPr sz="1984" b="1"/>
            </a:lvl3pPr>
            <a:lvl4pPr marL="1511915" indent="0">
              <a:buNone/>
              <a:defRPr sz="1764" b="1"/>
            </a:lvl4pPr>
            <a:lvl5pPr marL="2015886" indent="0">
              <a:buNone/>
              <a:defRPr sz="1764" b="1"/>
            </a:lvl5pPr>
            <a:lvl6pPr marL="2519858" indent="0">
              <a:buNone/>
              <a:defRPr sz="1764" b="1"/>
            </a:lvl6pPr>
            <a:lvl7pPr marL="3023829" indent="0">
              <a:buNone/>
              <a:defRPr sz="1764" b="1"/>
            </a:lvl7pPr>
            <a:lvl8pPr marL="3527801" indent="0">
              <a:buNone/>
              <a:defRPr sz="1764" b="1"/>
            </a:lvl8pPr>
            <a:lvl9pPr marL="4031772" indent="0">
              <a:buNone/>
              <a:defRPr sz="1764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412731" y="2761381"/>
            <a:ext cx="4545413" cy="406157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1BC9ED-A915-4327-9AE3-9E88533850A2}" type="datetimeFigureOut">
              <a:rPr lang="en-GB" smtClean="0"/>
              <a:t>04/09/2024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DD602A-23E0-4727-894C-8926FEB21C1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59114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1BC9ED-A915-4327-9AE3-9E88533850A2}" type="datetimeFigureOut">
              <a:rPr lang="en-GB" smtClean="0"/>
              <a:t>04/09/2024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DD602A-23E0-4727-894C-8926FEB21C1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947355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1BC9ED-A915-4327-9AE3-9E88533850A2}" type="datetimeFigureOut">
              <a:rPr lang="en-GB" smtClean="0"/>
              <a:t>04/09/2024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DD602A-23E0-4727-894C-8926FEB21C1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342249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455" y="503978"/>
            <a:ext cx="3448388" cy="1763924"/>
          </a:xfrm>
        </p:spPr>
        <p:txBody>
          <a:bodyPr anchor="b"/>
          <a:lstStyle>
            <a:lvl1pPr>
              <a:defRPr sz="3527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45413" y="1088455"/>
            <a:ext cx="5412730" cy="5372269"/>
          </a:xfrm>
        </p:spPr>
        <p:txBody>
          <a:bodyPr/>
          <a:lstStyle>
            <a:lvl1pPr>
              <a:defRPr sz="3527"/>
            </a:lvl1pPr>
            <a:lvl2pPr>
              <a:defRPr sz="3086"/>
            </a:lvl2pPr>
            <a:lvl3pPr>
              <a:defRPr sz="2646"/>
            </a:lvl3pPr>
            <a:lvl4pPr>
              <a:defRPr sz="2205"/>
            </a:lvl4pPr>
            <a:lvl5pPr>
              <a:defRPr sz="2205"/>
            </a:lvl5pPr>
            <a:lvl6pPr>
              <a:defRPr sz="2205"/>
            </a:lvl6pPr>
            <a:lvl7pPr>
              <a:defRPr sz="2205"/>
            </a:lvl7pPr>
            <a:lvl8pPr>
              <a:defRPr sz="2205"/>
            </a:lvl8pPr>
            <a:lvl9pPr>
              <a:defRPr sz="2205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36455" y="2267902"/>
            <a:ext cx="3448388" cy="4201570"/>
          </a:xfrm>
        </p:spPr>
        <p:txBody>
          <a:bodyPr/>
          <a:lstStyle>
            <a:lvl1pPr marL="0" indent="0">
              <a:buNone/>
              <a:defRPr sz="1764"/>
            </a:lvl1pPr>
            <a:lvl2pPr marL="503972" indent="0">
              <a:buNone/>
              <a:defRPr sz="1543"/>
            </a:lvl2pPr>
            <a:lvl3pPr marL="1007943" indent="0">
              <a:buNone/>
              <a:defRPr sz="1323"/>
            </a:lvl3pPr>
            <a:lvl4pPr marL="1511915" indent="0">
              <a:buNone/>
              <a:defRPr sz="1102"/>
            </a:lvl4pPr>
            <a:lvl5pPr marL="2015886" indent="0">
              <a:buNone/>
              <a:defRPr sz="1102"/>
            </a:lvl5pPr>
            <a:lvl6pPr marL="2519858" indent="0">
              <a:buNone/>
              <a:defRPr sz="1102"/>
            </a:lvl6pPr>
            <a:lvl7pPr marL="3023829" indent="0">
              <a:buNone/>
              <a:defRPr sz="1102"/>
            </a:lvl7pPr>
            <a:lvl8pPr marL="3527801" indent="0">
              <a:buNone/>
              <a:defRPr sz="1102"/>
            </a:lvl8pPr>
            <a:lvl9pPr marL="4031772" indent="0">
              <a:buNone/>
              <a:defRPr sz="1102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1BC9ED-A915-4327-9AE3-9E88533850A2}" type="datetimeFigureOut">
              <a:rPr lang="en-GB" smtClean="0"/>
              <a:t>04/09/2024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DD602A-23E0-4727-894C-8926FEB21C1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191096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455" y="503978"/>
            <a:ext cx="3448388" cy="1763924"/>
          </a:xfrm>
        </p:spPr>
        <p:txBody>
          <a:bodyPr anchor="b"/>
          <a:lstStyle>
            <a:lvl1pPr>
              <a:defRPr sz="3527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545413" y="1088455"/>
            <a:ext cx="5412730" cy="5372269"/>
          </a:xfrm>
        </p:spPr>
        <p:txBody>
          <a:bodyPr anchor="t"/>
          <a:lstStyle>
            <a:lvl1pPr marL="0" indent="0">
              <a:buNone/>
              <a:defRPr sz="3527"/>
            </a:lvl1pPr>
            <a:lvl2pPr marL="503972" indent="0">
              <a:buNone/>
              <a:defRPr sz="3086"/>
            </a:lvl2pPr>
            <a:lvl3pPr marL="1007943" indent="0">
              <a:buNone/>
              <a:defRPr sz="2646"/>
            </a:lvl3pPr>
            <a:lvl4pPr marL="1511915" indent="0">
              <a:buNone/>
              <a:defRPr sz="2205"/>
            </a:lvl4pPr>
            <a:lvl5pPr marL="2015886" indent="0">
              <a:buNone/>
              <a:defRPr sz="2205"/>
            </a:lvl5pPr>
            <a:lvl6pPr marL="2519858" indent="0">
              <a:buNone/>
              <a:defRPr sz="2205"/>
            </a:lvl6pPr>
            <a:lvl7pPr marL="3023829" indent="0">
              <a:buNone/>
              <a:defRPr sz="2205"/>
            </a:lvl7pPr>
            <a:lvl8pPr marL="3527801" indent="0">
              <a:buNone/>
              <a:defRPr sz="2205"/>
            </a:lvl8pPr>
            <a:lvl9pPr marL="4031772" indent="0">
              <a:buNone/>
              <a:defRPr sz="2205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36455" y="2267902"/>
            <a:ext cx="3448388" cy="4201570"/>
          </a:xfrm>
        </p:spPr>
        <p:txBody>
          <a:bodyPr/>
          <a:lstStyle>
            <a:lvl1pPr marL="0" indent="0">
              <a:buNone/>
              <a:defRPr sz="1764"/>
            </a:lvl1pPr>
            <a:lvl2pPr marL="503972" indent="0">
              <a:buNone/>
              <a:defRPr sz="1543"/>
            </a:lvl2pPr>
            <a:lvl3pPr marL="1007943" indent="0">
              <a:buNone/>
              <a:defRPr sz="1323"/>
            </a:lvl3pPr>
            <a:lvl4pPr marL="1511915" indent="0">
              <a:buNone/>
              <a:defRPr sz="1102"/>
            </a:lvl4pPr>
            <a:lvl5pPr marL="2015886" indent="0">
              <a:buNone/>
              <a:defRPr sz="1102"/>
            </a:lvl5pPr>
            <a:lvl6pPr marL="2519858" indent="0">
              <a:buNone/>
              <a:defRPr sz="1102"/>
            </a:lvl6pPr>
            <a:lvl7pPr marL="3023829" indent="0">
              <a:buNone/>
              <a:defRPr sz="1102"/>
            </a:lvl7pPr>
            <a:lvl8pPr marL="3527801" indent="0">
              <a:buNone/>
              <a:defRPr sz="1102"/>
            </a:lvl8pPr>
            <a:lvl9pPr marL="4031772" indent="0">
              <a:buNone/>
              <a:defRPr sz="1102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1BC9ED-A915-4327-9AE3-9E88533850A2}" type="datetimeFigureOut">
              <a:rPr lang="en-GB" smtClean="0"/>
              <a:t>04/09/2024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DD602A-23E0-4727-894C-8926FEB21C1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187230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35062" y="402484"/>
            <a:ext cx="9221689" cy="146118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5062" y="2012414"/>
            <a:ext cx="9221689" cy="479654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35062" y="7006700"/>
            <a:ext cx="2405658" cy="4024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32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E1BC9ED-A915-4327-9AE3-9E88533850A2}" type="datetimeFigureOut">
              <a:rPr lang="en-GB" smtClean="0"/>
              <a:t>04/09/2024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541663" y="7006700"/>
            <a:ext cx="3608487" cy="4024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32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51093" y="7006700"/>
            <a:ext cx="2405658" cy="4024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32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ADD602A-23E0-4727-894C-8926FEB21C1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69255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1007943" rtl="0" eaLnBrk="1" latinLnBrk="0" hangingPunct="1">
        <a:lnSpc>
          <a:spcPct val="90000"/>
        </a:lnSpc>
        <a:spcBef>
          <a:spcPct val="0"/>
        </a:spcBef>
        <a:buNone/>
        <a:defRPr sz="485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1986" indent="-251986" algn="l" defTabSz="1007943" rtl="0" eaLnBrk="1" latinLnBrk="0" hangingPunct="1">
        <a:lnSpc>
          <a:spcPct val="90000"/>
        </a:lnSpc>
        <a:spcBef>
          <a:spcPts val="1102"/>
        </a:spcBef>
        <a:buFont typeface="Arial" panose="020B0604020202020204" pitchFamily="34" charset="0"/>
        <a:buChar char="•"/>
        <a:defRPr sz="3086" kern="1200">
          <a:solidFill>
            <a:schemeClr val="tx1"/>
          </a:solidFill>
          <a:latin typeface="+mn-lt"/>
          <a:ea typeface="+mn-ea"/>
          <a:cs typeface="+mn-cs"/>
        </a:defRPr>
      </a:lvl1pPr>
      <a:lvl2pPr marL="755957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2646" kern="1200">
          <a:solidFill>
            <a:schemeClr val="tx1"/>
          </a:solidFill>
          <a:latin typeface="+mn-lt"/>
          <a:ea typeface="+mn-ea"/>
          <a:cs typeface="+mn-cs"/>
        </a:defRPr>
      </a:lvl2pPr>
      <a:lvl3pPr marL="1259929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2205" kern="1200">
          <a:solidFill>
            <a:schemeClr val="tx1"/>
          </a:solidFill>
          <a:latin typeface="+mn-lt"/>
          <a:ea typeface="+mn-ea"/>
          <a:cs typeface="+mn-cs"/>
        </a:defRPr>
      </a:lvl3pPr>
      <a:lvl4pPr marL="1763900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4pPr>
      <a:lvl5pPr marL="2267872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5pPr>
      <a:lvl6pPr marL="2771844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6pPr>
      <a:lvl7pPr marL="3275815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7pPr>
      <a:lvl8pPr marL="3779787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8pPr>
      <a:lvl9pPr marL="4283758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1pPr>
      <a:lvl2pPr marL="503972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2pPr>
      <a:lvl3pPr marL="1007943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3pPr>
      <a:lvl4pPr marL="1511915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4pPr>
      <a:lvl5pPr marL="2015886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5pPr>
      <a:lvl6pPr marL="2519858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6pPr>
      <a:lvl7pPr marL="3023829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7pPr>
      <a:lvl8pPr marL="3527801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8pPr>
      <a:lvl9pPr marL="4031772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1.png"/><Relationship Id="rId7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11" Type="http://schemas.openxmlformats.org/officeDocument/2006/relationships/image" Target="../media/image8.png"/><Relationship Id="rId5" Type="http://schemas.microsoft.com/office/2007/relationships/hdphoto" Target="../media/hdphoto1.wdp"/><Relationship Id="rId10" Type="http://schemas.openxmlformats.org/officeDocument/2006/relationships/image" Target="../media/image7.png"/><Relationship Id="rId4" Type="http://schemas.openxmlformats.org/officeDocument/2006/relationships/image" Target="../media/image2.png"/><Relationship Id="rId9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00025" y="249888"/>
            <a:ext cx="10315575" cy="906658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2646" b="1" u="sng" dirty="0">
                <a:solidFill>
                  <a:schemeClr val="bg1"/>
                </a:solidFill>
                <a:latin typeface="Comic Sans MS" panose="030F0702030302020204" pitchFamily="66" charset="0"/>
              </a:rPr>
              <a:t>Year 5</a:t>
            </a:r>
          </a:p>
          <a:p>
            <a:pPr algn="ctr"/>
            <a:r>
              <a:rPr lang="en-GB" sz="2646" b="1" dirty="0">
                <a:solidFill>
                  <a:schemeClr val="bg1"/>
                </a:solidFill>
                <a:latin typeface="Comic Sans MS" panose="030F0702030302020204" pitchFamily="66" charset="0"/>
              </a:rPr>
              <a:t>Living in the wider world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/>
          <a:srcRect l="1847" t="14463" r="81326" b="69767"/>
          <a:stretch/>
        </p:blipFill>
        <p:spPr>
          <a:xfrm>
            <a:off x="371475" y="303344"/>
            <a:ext cx="1590675" cy="79974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52000"/>
                    </a14:imgEffect>
                  </a14:imgLayer>
                </a14:imgProps>
              </a:ext>
            </a:extLst>
          </a:blip>
          <a:srcRect l="1847" t="14463" r="81326" b="69767"/>
          <a:stretch/>
        </p:blipFill>
        <p:spPr>
          <a:xfrm>
            <a:off x="8753476" y="321639"/>
            <a:ext cx="1431047" cy="719489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8753476" y="379765"/>
            <a:ext cx="1315434" cy="60820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PD</a:t>
            </a:r>
          </a:p>
        </p:txBody>
      </p:sp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68C975FD-4748-4C6D-AA4D-FAF8441250F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41248808"/>
              </p:ext>
            </p:extLst>
          </p:nvPr>
        </p:nvGraphicFramePr>
        <p:xfrm>
          <a:off x="200025" y="1314249"/>
          <a:ext cx="5486791" cy="5178842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5486791">
                  <a:extLst>
                    <a:ext uri="{9D8B030D-6E8A-4147-A177-3AD203B41FA5}">
                      <a16:colId xmlns:a16="http://schemas.microsoft.com/office/drawing/2014/main" val="3809001196"/>
                    </a:ext>
                  </a:extLst>
                </a:gridCol>
              </a:tblGrid>
              <a:tr h="331827">
                <a:tc>
                  <a:txBody>
                    <a:bodyPr/>
                    <a:lstStyle/>
                    <a:p>
                      <a:pPr algn="ctr"/>
                      <a:r>
                        <a:rPr lang="en-GB" sz="1600" dirty="0">
                          <a:solidFill>
                            <a:schemeClr val="bg1"/>
                          </a:solidFill>
                          <a:latin typeface="Comic Sans MS" panose="030F0702030302020204" pitchFamily="66" charset="0"/>
                        </a:rPr>
                        <a:t>Sticky Knowledge </a:t>
                      </a:r>
                    </a:p>
                  </a:txBody>
                  <a:tcPr>
                    <a:solidFill>
                      <a:schemeClr val="accent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2711392"/>
                  </a:ext>
                </a:extLst>
              </a:tr>
              <a:tr h="439832">
                <a:tc>
                  <a:txBody>
                    <a:bodyPr/>
                    <a:lstStyle/>
                    <a:p>
                      <a:pPr marL="0" lvl="0" indent="0" algn="l">
                        <a:lnSpc>
                          <a:spcPct val="107000"/>
                        </a:lnSpc>
                        <a:spcAft>
                          <a:spcPts val="800"/>
                        </a:spcAft>
                        <a:buFont typeface="SassoonPrimaryInfant" pitchFamily="2" charset="0"/>
                        <a:buNone/>
                      </a:pPr>
                      <a:r>
                        <a:rPr lang="en-GB" sz="1600" dirty="0">
                          <a:solidFill>
                            <a:schemeClr val="bg1"/>
                          </a:solidFill>
                          <a:effectLst/>
                          <a:latin typeface="Comic Sans MS" panose="030F0702030302020204" pitchFamily="66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I can explain steps that I can take, with help from others, to look </a:t>
                      </a:r>
                      <a:r>
                        <a:rPr lang="en-GB" sz="1600">
                          <a:solidFill>
                            <a:schemeClr val="bg1"/>
                          </a:solidFill>
                          <a:effectLst/>
                          <a:latin typeface="Comic Sans MS" panose="030F0702030302020204" pitchFamily="66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after my </a:t>
                      </a:r>
                      <a:r>
                        <a:rPr lang="en-GB" sz="1600" dirty="0">
                          <a:solidFill>
                            <a:schemeClr val="bg1"/>
                          </a:solidFill>
                          <a:effectLst/>
                          <a:latin typeface="Comic Sans MS" panose="030F0702030302020204" pitchFamily="66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own health and wellbeing. </a:t>
                      </a:r>
                      <a:endParaRPr lang="en-GB" sz="1600" dirty="0">
                        <a:solidFill>
                          <a:schemeClr val="bg1"/>
                        </a:solidFill>
                        <a:effectLst/>
                        <a:latin typeface="Comic Sans MS" panose="030F0702030302020204" pitchFamily="66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14300" marR="114300" marT="0" marB="0">
                    <a:solidFill>
                      <a:schemeClr val="accent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97300996"/>
                  </a:ext>
                </a:extLst>
              </a:tr>
              <a:tr h="564105">
                <a:tc>
                  <a:txBody>
                    <a:bodyPr/>
                    <a:lstStyle/>
                    <a:p>
                      <a:pPr marL="0" lvl="0" indent="0" algn="l">
                        <a:buFont typeface="SassoonPrimaryInfant" pitchFamily="2" charset="0"/>
                        <a:buNone/>
                      </a:pPr>
                      <a:r>
                        <a:rPr lang="en-GB" sz="1600" dirty="0">
                          <a:solidFill>
                            <a:schemeClr val="bg1"/>
                          </a:solidFill>
                          <a:effectLst/>
                          <a:latin typeface="Comic Sans MS" panose="030F0702030302020204" pitchFamily="66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 can give example of how rules and laws are made and enforced </a:t>
                      </a:r>
                    </a:p>
                  </a:txBody>
                  <a:tcPr marL="114300" marR="114300" marT="0" marB="0">
                    <a:solidFill>
                      <a:schemeClr val="accent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93739502"/>
                  </a:ext>
                </a:extLst>
              </a:tr>
              <a:tr h="439832">
                <a:tc>
                  <a:txBody>
                    <a:bodyPr/>
                    <a:lstStyle/>
                    <a:p>
                      <a:pPr marL="0" marR="0" lvl="0" indent="0" algn="l" defTabSz="1007943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SassoonPrimaryInfant" pitchFamily="2" charset="0"/>
                        <a:buNone/>
                        <a:tabLst/>
                        <a:defRPr/>
                      </a:pPr>
                      <a:r>
                        <a:rPr lang="en-GB" sz="1600" dirty="0">
                          <a:solidFill>
                            <a:schemeClr val="bg1"/>
                          </a:solidFill>
                          <a:effectLst/>
                          <a:latin typeface="Comic Sans MS" panose="030F0702030302020204" pitchFamily="66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 can explain what is meant by </a:t>
                      </a:r>
                      <a:r>
                        <a:rPr lang="en-GB" sz="1600">
                          <a:solidFill>
                            <a:schemeClr val="bg1"/>
                          </a:solidFill>
                          <a:effectLst/>
                          <a:latin typeface="Comic Sans MS" panose="030F0702030302020204" pitchFamily="66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 democracy. </a:t>
                      </a:r>
                      <a:endParaRPr lang="en-GB" sz="1600" dirty="0">
                        <a:solidFill>
                          <a:schemeClr val="bg1"/>
                        </a:solidFill>
                        <a:effectLst/>
                        <a:latin typeface="Comic Sans MS" panose="030F0702030302020204" pitchFamily="66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lvl="0" indent="0" algn="l">
                        <a:lnSpc>
                          <a:spcPct val="107000"/>
                        </a:lnSpc>
                        <a:buFont typeface="SassoonPrimaryInfant" pitchFamily="2" charset="0"/>
                        <a:buNone/>
                      </a:pPr>
                      <a:endParaRPr lang="en-GB" sz="1600" dirty="0">
                        <a:solidFill>
                          <a:schemeClr val="bg1"/>
                        </a:solidFill>
                        <a:effectLst/>
                        <a:latin typeface="Comic Sans MS" panose="030F0702030302020204" pitchFamily="66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14300" marR="114300" marT="0" marB="0">
                    <a:solidFill>
                      <a:schemeClr val="accent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57408915"/>
                  </a:ext>
                </a:extLst>
              </a:tr>
              <a:tr h="542248">
                <a:tc>
                  <a:txBody>
                    <a:bodyPr/>
                    <a:lstStyle/>
                    <a:p>
                      <a:pPr marL="0" lvl="0" indent="0" algn="l">
                        <a:lnSpc>
                          <a:spcPct val="107000"/>
                        </a:lnSpc>
                        <a:spcAft>
                          <a:spcPts val="800"/>
                        </a:spcAft>
                        <a:buFont typeface="SassoonPrimaryInfant" pitchFamily="2" charset="0"/>
                        <a:buNone/>
                      </a:pPr>
                      <a:r>
                        <a:rPr lang="en-GB" sz="1600" dirty="0">
                          <a:solidFill>
                            <a:schemeClr val="bg1"/>
                          </a:solidFill>
                          <a:effectLst/>
                          <a:latin typeface="Comic Sans MS" panose="030F0702030302020204" pitchFamily="66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 know the effects of anti-social behaviour prosecution by the police, risk to life, hard to physical and mental health. </a:t>
                      </a:r>
                    </a:p>
                  </a:txBody>
                  <a:tcPr marL="114300" marR="114300" marT="0" marB="0">
                    <a:solidFill>
                      <a:schemeClr val="accent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99034666"/>
                  </a:ext>
                </a:extLst>
              </a:tr>
              <a:tr h="650342">
                <a:tc>
                  <a:txBody>
                    <a:bodyPr/>
                    <a:lstStyle/>
                    <a:p>
                      <a:pPr marL="0" lvl="0" indent="0" algn="l">
                        <a:lnSpc>
                          <a:spcPct val="107000"/>
                        </a:lnSpc>
                        <a:spcAft>
                          <a:spcPts val="800"/>
                        </a:spcAft>
                        <a:buFont typeface="SassoonPrimaryInfant" pitchFamily="2" charset="0"/>
                        <a:buNone/>
                      </a:pPr>
                      <a:r>
                        <a:rPr lang="en-GB" sz="1600" dirty="0">
                          <a:solidFill>
                            <a:schemeClr val="bg1"/>
                          </a:solidFill>
                          <a:effectLst/>
                          <a:latin typeface="Comic Sans MS" panose="030F0702030302020204" pitchFamily="66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 know how to prevent anti-social- treat everyone with respect, be polite, choose not to join in anti-social behaviour and put rubbish in the bin. </a:t>
                      </a:r>
                    </a:p>
                  </a:txBody>
                  <a:tcPr marL="114300" marR="114300" marT="0" marB="0">
                    <a:solidFill>
                      <a:schemeClr val="accent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82111788"/>
                  </a:ext>
                </a:extLst>
              </a:tr>
              <a:tr h="568897">
                <a:tc>
                  <a:txBody>
                    <a:bodyPr/>
                    <a:lstStyle/>
                    <a:p>
                      <a:pPr marL="0" marR="0" lvl="0" indent="0" algn="l" defTabSz="100794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kern="1200" dirty="0">
                          <a:solidFill>
                            <a:schemeClr val="bg1"/>
                          </a:solidFill>
                          <a:effectLst/>
                          <a:latin typeface="Comic Sans MS" panose="030F0702030302020204" pitchFamily="66" charset="0"/>
                          <a:ea typeface="+mn-ea"/>
                          <a:cs typeface="+mn-cs"/>
                        </a:rPr>
                        <a:t>I can describe the ways in which we can contribute to our home, school and community. </a:t>
                      </a:r>
                      <a:endParaRPr lang="en-GB" sz="1600" dirty="0">
                        <a:solidFill>
                          <a:schemeClr val="bg1"/>
                        </a:solidFill>
                        <a:effectLst/>
                        <a:latin typeface="Comic Sans MS" panose="030F0702030302020204" pitchFamily="66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71227821"/>
                  </a:ext>
                </a:extLst>
              </a:tr>
              <a:tr h="294773">
                <a:tc>
                  <a:txBody>
                    <a:bodyPr/>
                    <a:lstStyle/>
                    <a:p>
                      <a:pPr marL="0" marR="0" lvl="0" indent="0" algn="l" defTabSz="100794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dirty="0">
                          <a:solidFill>
                            <a:schemeClr val="bg1"/>
                          </a:solidFill>
                          <a:effectLst/>
                          <a:latin typeface="Comic Sans MS" panose="030F0702030302020204" pitchFamily="66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 can explain what consent means. </a:t>
                      </a:r>
                    </a:p>
                    <a:p>
                      <a:pPr marL="0" marR="0" lvl="0" indent="0" algn="l" defTabSz="100794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600" dirty="0">
                        <a:solidFill>
                          <a:schemeClr val="bg1"/>
                        </a:solidFill>
                        <a:effectLst/>
                        <a:latin typeface="Comic Sans MS" panose="030F0702030302020204" pitchFamily="66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9847245"/>
                  </a:ext>
                </a:extLst>
              </a:tr>
              <a:tr h="568897">
                <a:tc>
                  <a:txBody>
                    <a:bodyPr/>
                    <a:lstStyle/>
                    <a:p>
                      <a:pPr marL="0" marR="0" lvl="0" indent="0" algn="l" defTabSz="100794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dirty="0">
                          <a:solidFill>
                            <a:schemeClr val="bg1"/>
                          </a:solidFill>
                          <a:effectLst/>
                          <a:latin typeface="Comic Sans MS" panose="030F0702030302020204" pitchFamily="66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 can explain what a good citizen is. </a:t>
                      </a:r>
                    </a:p>
                  </a:txBody>
                  <a:tcPr>
                    <a:solidFill>
                      <a:schemeClr val="accent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24987940"/>
                  </a:ext>
                </a:extLst>
              </a:tr>
            </a:tbl>
          </a:graphicData>
        </a:graphic>
      </p:graphicFrame>
      <p:sp>
        <p:nvSpPr>
          <p:cNvPr id="9" name="TextBox 8">
            <a:extLst>
              <a:ext uri="{FF2B5EF4-FFF2-40B4-BE49-F238E27FC236}">
                <a16:creationId xmlns:a16="http://schemas.microsoft.com/office/drawing/2014/main" id="{2C95B9CC-6803-45FB-8158-F5EE63CD8B0B}"/>
              </a:ext>
            </a:extLst>
          </p:cNvPr>
          <p:cNvSpPr txBox="1"/>
          <p:nvPr/>
        </p:nvSpPr>
        <p:spPr>
          <a:xfrm>
            <a:off x="176213" y="6596004"/>
            <a:ext cx="10315575" cy="830997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600" b="1" u="sng" dirty="0">
                <a:solidFill>
                  <a:schemeClr val="bg1"/>
                </a:solidFill>
                <a:latin typeface="Comic Sans MS" panose="030F0702030302020204" pitchFamily="66" charset="0"/>
              </a:rPr>
              <a:t>Key Vocabulary</a:t>
            </a:r>
          </a:p>
          <a:p>
            <a:pPr algn="ctr"/>
            <a:r>
              <a:rPr lang="en-GB" sz="1600" dirty="0">
                <a:solidFill>
                  <a:schemeClr val="bg1"/>
                </a:solidFill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Discussion, debate, topical issues, problems, events, rules, laws making and changing rules, anti-social behaviour, rights, duties, home, school environment, decisions, choices</a:t>
            </a:r>
            <a:endParaRPr lang="en-GB" sz="1400" b="1" dirty="0">
              <a:solidFill>
                <a:schemeClr val="bg1"/>
              </a:solidFill>
              <a:latin typeface="Comic Sans MS" panose="030F0702030302020204" pitchFamily="66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8148640B-39D8-49DE-9205-47E422BFE2E6}"/>
              </a:ext>
            </a:extLst>
          </p:cNvPr>
          <p:cNvSpPr txBox="1"/>
          <p:nvPr/>
        </p:nvSpPr>
        <p:spPr>
          <a:xfrm>
            <a:off x="5769543" y="3940761"/>
            <a:ext cx="4746057" cy="2523768"/>
          </a:xfrm>
          <a:prstGeom prst="rect">
            <a:avLst/>
          </a:prstGeom>
          <a:solidFill>
            <a:schemeClr val="bg1"/>
          </a:solidFill>
          <a:ln>
            <a:solidFill>
              <a:schemeClr val="accent1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400" b="1" u="sng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Key Questions</a:t>
            </a:r>
          </a:p>
          <a:p>
            <a:pPr algn="ctr"/>
            <a:r>
              <a:rPr lang="en-GB" sz="1600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What can we do to improve our own mental health?</a:t>
            </a:r>
          </a:p>
          <a:p>
            <a:pPr algn="ctr"/>
            <a:r>
              <a:rPr lang="en-GB" sz="1600" dirty="0"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Can you explain what is mean by democracy?</a:t>
            </a:r>
          </a:p>
          <a:p>
            <a:pPr algn="ctr"/>
            <a:r>
              <a:rPr lang="en-GB" sz="1600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How can antic social</a:t>
            </a:r>
            <a:r>
              <a:rPr lang="en-GB" sz="1600" dirty="0"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 behaviour affect how someone feels? </a:t>
            </a:r>
            <a:r>
              <a:rPr lang="en-GB" sz="1600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</a:p>
          <a:p>
            <a:pPr algn="ctr"/>
            <a:r>
              <a:rPr lang="en-GB" sz="1600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What are our community and environmental responsibilities? </a:t>
            </a:r>
          </a:p>
          <a:p>
            <a:pPr algn="ctr"/>
            <a:r>
              <a:rPr lang="en-GB" sz="1600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What is consent? </a:t>
            </a:r>
          </a:p>
          <a:p>
            <a:pPr algn="ctr"/>
            <a:r>
              <a:rPr lang="en-GB" sz="1600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What makes a someone a good citizen?</a:t>
            </a:r>
            <a:endParaRPr lang="en-GB" sz="1400" b="1" u="sng" dirty="0">
              <a:latin typeface="Comic Sans MS" panose="030F0702030302020204" pitchFamily="66" charset="0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68E72989-1025-435E-9336-E30FE0A7DE1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951896" y="1202225"/>
            <a:ext cx="1232032" cy="1564857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370727CF-C462-43BA-A8DF-3D06EC54E0BC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964879" y="1236302"/>
            <a:ext cx="941578" cy="1407410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3E178524-9F20-4830-92E9-637BFF5FD409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500218" y="1249561"/>
            <a:ext cx="1405647" cy="1176890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C6C77E1D-F847-4CE7-A896-EAA99B37D949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920552" y="2498759"/>
            <a:ext cx="1037391" cy="1390546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607D291B-74BB-4C17-9454-7F6417B51138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8120079" y="2836225"/>
            <a:ext cx="1085779" cy="1024780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03F14D06-ACAE-4E02-A892-13D319967164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5806371" y="2495584"/>
            <a:ext cx="1055167" cy="13794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094042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485</TotalTime>
  <Words>230</Words>
  <Application>Microsoft Office PowerPoint</Application>
  <PresentationFormat>Custom</PresentationFormat>
  <Paragraphs>22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8" baseType="lpstr">
      <vt:lpstr>Arial</vt:lpstr>
      <vt:lpstr>Calibri</vt:lpstr>
      <vt:lpstr>Calibri Light</vt:lpstr>
      <vt:lpstr>Comic Sans MS</vt:lpstr>
      <vt:lpstr>SassoonPrimaryInfant</vt:lpstr>
      <vt:lpstr>Times New Roman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N.Rossell</dc:creator>
  <cp:lastModifiedBy>A Dean</cp:lastModifiedBy>
  <cp:revision>56</cp:revision>
  <cp:lastPrinted>2024-09-04T14:07:08Z</cp:lastPrinted>
  <dcterms:created xsi:type="dcterms:W3CDTF">2020-06-01T13:33:20Z</dcterms:created>
  <dcterms:modified xsi:type="dcterms:W3CDTF">2024-09-04T14:08:42Z</dcterms:modified>
</cp:coreProperties>
</file>