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13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DF6FFA-4FAE-4813-B252-E7C296AA1ABB}"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151982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F6FFA-4FAE-4813-B252-E7C296AA1ABB}"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381367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F6FFA-4FAE-4813-B252-E7C296AA1ABB}"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31470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F6FFA-4FAE-4813-B252-E7C296AA1ABB}"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108166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F6FFA-4FAE-4813-B252-E7C296AA1ABB}"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355835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DF6FFA-4FAE-4813-B252-E7C296AA1ABB}"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312391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DF6FFA-4FAE-4813-B252-E7C296AA1ABB}" type="datetimeFigureOut">
              <a:rPr lang="en-GB" smtClean="0"/>
              <a:t>26/09/2024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29074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DF6FFA-4FAE-4813-B252-E7C296AA1ABB}" type="datetimeFigureOut">
              <a:rPr lang="en-GB" smtClean="0"/>
              <a:t>26/09/2024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241895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6FFA-4FAE-4813-B252-E7C296AA1ABB}" type="datetimeFigureOut">
              <a:rPr lang="en-GB" smtClean="0"/>
              <a:t>26/09/2024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160889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DF6FFA-4FAE-4813-B252-E7C296AA1ABB}"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243024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DF6FFA-4FAE-4813-B252-E7C296AA1ABB}"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72075-381C-40E3-AC5D-90A1610DB434}" type="slidenum">
              <a:rPr lang="en-GB" smtClean="0"/>
              <a:t>‹#›</a:t>
            </a:fld>
            <a:endParaRPr lang="en-GB"/>
          </a:p>
        </p:txBody>
      </p:sp>
    </p:spTree>
    <p:extLst>
      <p:ext uri="{BB962C8B-B14F-4D97-AF65-F5344CB8AC3E}">
        <p14:creationId xmlns:p14="http://schemas.microsoft.com/office/powerpoint/2010/main" val="356869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F6FFA-4FAE-4813-B252-E7C296AA1ABB}" type="datetimeFigureOut">
              <a:rPr lang="en-GB" smtClean="0"/>
              <a:t>26/09/2024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72075-381C-40E3-AC5D-90A1610DB434}" type="slidenum">
              <a:rPr lang="en-GB" smtClean="0"/>
              <a:t>‹#›</a:t>
            </a:fld>
            <a:endParaRPr lang="en-GB"/>
          </a:p>
        </p:txBody>
      </p:sp>
    </p:spTree>
    <p:extLst>
      <p:ext uri="{BB962C8B-B14F-4D97-AF65-F5344CB8AC3E}">
        <p14:creationId xmlns:p14="http://schemas.microsoft.com/office/powerpoint/2010/main" val="3280172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859259" y="1010293"/>
            <a:ext cx="3425481" cy="44260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smtClean="0">
                <a:latin typeface="Comic Sans MS" panose="030F0702030302020204" pitchFamily="66" charset="0"/>
              </a:rPr>
              <a:t>Bridges</a:t>
            </a:r>
            <a:endParaRPr lang="en-GB" sz="1800" dirty="0">
              <a:latin typeface="Comic Sans MS" panose="030F0702030302020204" pitchFamily="66" charset="0"/>
            </a:endParaRPr>
          </a:p>
        </p:txBody>
      </p:sp>
      <p:sp>
        <p:nvSpPr>
          <p:cNvPr id="2" name="TextBox 1"/>
          <p:cNvSpPr txBox="1"/>
          <p:nvPr/>
        </p:nvSpPr>
        <p:spPr>
          <a:xfrm>
            <a:off x="156225" y="1318177"/>
            <a:ext cx="4053253" cy="3208571"/>
          </a:xfrm>
          <a:prstGeom prst="rect">
            <a:avLst/>
          </a:prstGeom>
          <a:noFill/>
        </p:spPr>
        <p:txBody>
          <a:bodyPr wrap="square" rtlCol="0">
            <a:spAutoFit/>
          </a:bodyPr>
          <a:lstStyle/>
          <a:p>
            <a:r>
              <a:rPr lang="en-GB" sz="1350" dirty="0" smtClean="0">
                <a:latin typeface="Comic Sans MS" panose="030F0702030302020204" pitchFamily="66" charset="0"/>
              </a:rPr>
              <a:t>Isambard Kingdom Brunel</a:t>
            </a:r>
          </a:p>
          <a:p>
            <a:pPr marL="214313" indent="-214313">
              <a:buFont typeface="Arial" panose="020B0604020202020204" pitchFamily="34" charset="0"/>
              <a:buChar char="•"/>
            </a:pPr>
            <a:r>
              <a:rPr lang="en-GB" sz="1350" dirty="0" smtClean="0">
                <a:latin typeface="Comic Sans MS" panose="030F0702030302020204" pitchFamily="66" charset="0"/>
              </a:rPr>
              <a:t>Isambard Kingdom Brunel was born in England in 1806.</a:t>
            </a:r>
          </a:p>
          <a:p>
            <a:pPr marL="214313" indent="-214313">
              <a:buFont typeface="Arial" panose="020B0604020202020204" pitchFamily="34" charset="0"/>
              <a:buChar char="•"/>
            </a:pPr>
            <a:r>
              <a:rPr lang="en-GB" sz="1350" dirty="0">
                <a:latin typeface="Comic Sans MS" panose="030F0702030302020204" pitchFamily="66" charset="0"/>
              </a:rPr>
              <a:t>Brunel worked on the Thames tunnel with his dad, who was also an engineer. He almost drowned when the roof collapsed and flooded in </a:t>
            </a:r>
            <a:r>
              <a:rPr lang="en-GB" sz="1350" dirty="0" smtClean="0">
                <a:latin typeface="Comic Sans MS" panose="030F0702030302020204" pitchFamily="66" charset="0"/>
              </a:rPr>
              <a:t>1827.</a:t>
            </a:r>
          </a:p>
          <a:p>
            <a:pPr marL="214313" indent="-214313">
              <a:buFont typeface="Arial" panose="020B0604020202020204" pitchFamily="34" charset="0"/>
              <a:buChar char="•"/>
            </a:pPr>
            <a:r>
              <a:rPr lang="en-GB" sz="1350" dirty="0">
                <a:latin typeface="Comic Sans MS" panose="030F0702030302020204" pitchFamily="66" charset="0"/>
              </a:rPr>
              <a:t>While Brunel was recovering, he entered and won a competition to design a bridge over the Avon river gorge in Clifton, Bristol – this later became the Clifton Suspension Bridge</a:t>
            </a:r>
            <a:r>
              <a:rPr lang="en-GB" sz="1350" dirty="0" smtClean="0">
                <a:latin typeface="Comic Sans MS" panose="030F0702030302020204" pitchFamily="66" charset="0"/>
              </a:rPr>
              <a:t>.</a:t>
            </a:r>
          </a:p>
          <a:p>
            <a:pPr marL="214313" indent="-214313">
              <a:buFont typeface="Arial" panose="020B0604020202020204" pitchFamily="34" charset="0"/>
              <a:buChar char="•"/>
            </a:pPr>
            <a:r>
              <a:rPr lang="en-GB" sz="1350" dirty="0">
                <a:latin typeface="Comic Sans MS" panose="030F0702030302020204" pitchFamily="66" charset="0"/>
              </a:rPr>
              <a:t>Brunel was the chief engineer of the Great Western </a:t>
            </a:r>
            <a:r>
              <a:rPr lang="en-GB" sz="1350" dirty="0" smtClean="0">
                <a:latin typeface="Comic Sans MS" panose="030F0702030302020204" pitchFamily="66" charset="0"/>
              </a:rPr>
              <a:t>Railway which connected London </a:t>
            </a:r>
            <a:r>
              <a:rPr lang="en-GB" sz="1350" dirty="0">
                <a:latin typeface="Comic Sans MS" panose="030F0702030302020204" pitchFamily="66" charset="0"/>
              </a:rPr>
              <a:t>to the </a:t>
            </a:r>
            <a:r>
              <a:rPr lang="en-GB" sz="1350" dirty="0" smtClean="0">
                <a:latin typeface="Comic Sans MS" panose="030F0702030302020204" pitchFamily="66" charset="0"/>
              </a:rPr>
              <a:t>rest of </a:t>
            </a:r>
            <a:r>
              <a:rPr lang="en-GB" sz="1350" dirty="0">
                <a:latin typeface="Comic Sans MS" panose="030F0702030302020204" pitchFamily="66" charset="0"/>
              </a:rPr>
              <a:t>the country. </a:t>
            </a:r>
            <a:r>
              <a:rPr lang="en-GB" sz="1350" dirty="0" smtClean="0">
                <a:latin typeface="Comic Sans MS" panose="030F0702030302020204" pitchFamily="66" charset="0"/>
              </a:rPr>
              <a:t>He </a:t>
            </a:r>
            <a:r>
              <a:rPr lang="en-GB" sz="1350" dirty="0">
                <a:latin typeface="Comic Sans MS" panose="030F0702030302020204" pitchFamily="66" charset="0"/>
              </a:rPr>
              <a:t>also built many tunnels and bridges that are still </a:t>
            </a:r>
            <a:r>
              <a:rPr lang="en-GB" sz="1350" dirty="0" smtClean="0">
                <a:latin typeface="Comic Sans MS" panose="030F0702030302020204" pitchFamily="66" charset="0"/>
              </a:rPr>
              <a:t>used today</a:t>
            </a:r>
            <a:r>
              <a:rPr lang="en-GB" sz="1350" dirty="0">
                <a:latin typeface="Comic Sans MS" panose="030F0702030302020204" pitchFamily="66" charset="0"/>
              </a:rPr>
              <a:t>.</a:t>
            </a:r>
          </a:p>
        </p:txBody>
      </p:sp>
      <p:sp>
        <p:nvSpPr>
          <p:cNvPr id="8" name="TextBox 3"/>
          <p:cNvSpPr txBox="1"/>
          <p:nvPr/>
        </p:nvSpPr>
        <p:spPr>
          <a:xfrm>
            <a:off x="0" y="-32135"/>
            <a:ext cx="9144000" cy="906658"/>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646" b="1">
                <a:solidFill>
                  <a:schemeClr val="bg1"/>
                </a:solidFill>
                <a:latin typeface="Comic Sans MS" panose="030F0702030302020204" pitchFamily="66" charset="0"/>
              </a:rPr>
              <a:t>Year 5</a:t>
            </a:r>
            <a:endParaRPr lang="en-GB" sz="2646" b="1" dirty="0">
              <a:solidFill>
                <a:schemeClr val="bg1"/>
              </a:solidFill>
              <a:latin typeface="Comic Sans MS" panose="030F0702030302020204" pitchFamily="66" charset="0"/>
            </a:endParaRPr>
          </a:p>
          <a:p>
            <a:pPr algn="ctr"/>
            <a:r>
              <a:rPr lang="en-GB" sz="2646" b="1" dirty="0" smtClean="0">
                <a:solidFill>
                  <a:schemeClr val="bg1"/>
                </a:solidFill>
                <a:latin typeface="Comic Sans MS" panose="030F0702030302020204" pitchFamily="66" charset="0"/>
              </a:rPr>
              <a:t>Inventors and Inventions</a:t>
            </a:r>
            <a:endParaRPr lang="en-GB" sz="2646" b="1" dirty="0">
              <a:solidFill>
                <a:schemeClr val="bg1"/>
              </a:solidFill>
              <a:latin typeface="Comic Sans MS" panose="030F0702030302020204" pitchFamily="66" charset="0"/>
            </a:endParaRPr>
          </a:p>
        </p:txBody>
      </p:sp>
      <p:pic>
        <p:nvPicPr>
          <p:cNvPr id="9" name="Picture 8"/>
          <p:cNvPicPr>
            <a:picLocks noChangeAspect="1"/>
          </p:cNvPicPr>
          <p:nvPr/>
        </p:nvPicPr>
        <p:blipFill rotWithShape="1">
          <a:blip r:embed="rId2"/>
          <a:srcRect l="1847" t="14463" r="81326" b="69767"/>
          <a:stretch/>
        </p:blipFill>
        <p:spPr>
          <a:xfrm>
            <a:off x="7723490" y="-32138"/>
            <a:ext cx="1420510" cy="906658"/>
          </a:xfrm>
          <a:prstGeom prst="rect">
            <a:avLst/>
          </a:prstGeom>
        </p:spPr>
      </p:pic>
      <p:sp>
        <p:nvSpPr>
          <p:cNvPr id="11" name="Rectangle 10"/>
          <p:cNvSpPr/>
          <p:nvPr/>
        </p:nvSpPr>
        <p:spPr>
          <a:xfrm>
            <a:off x="7741932" y="161361"/>
            <a:ext cx="1429016" cy="79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dirty="0" smtClean="0">
                <a:ln w="0"/>
                <a:solidFill>
                  <a:schemeClr val="tx1"/>
                </a:solidFill>
                <a:effectLst>
                  <a:outerShdw blurRad="38100" dist="19050" dir="2700000" algn="tl" rotWithShape="0">
                    <a:schemeClr val="dk1">
                      <a:alpha val="40000"/>
                    </a:schemeClr>
                  </a:outerShdw>
                </a:effectLst>
                <a:latin typeface="Comic Sans MS" panose="030F0702030302020204" pitchFamily="66" charset="0"/>
              </a:rPr>
              <a:t>DT</a:t>
            </a:r>
            <a:endPar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3" name="TextBox 12"/>
          <p:cNvSpPr txBox="1"/>
          <p:nvPr/>
        </p:nvSpPr>
        <p:spPr>
          <a:xfrm>
            <a:off x="4885885" y="1318177"/>
            <a:ext cx="4053253" cy="2793072"/>
          </a:xfrm>
          <a:prstGeom prst="rect">
            <a:avLst/>
          </a:prstGeom>
          <a:noFill/>
        </p:spPr>
        <p:txBody>
          <a:bodyPr wrap="square" rtlCol="0">
            <a:spAutoFit/>
          </a:bodyPr>
          <a:lstStyle/>
          <a:p>
            <a:r>
              <a:rPr lang="en-GB" sz="1350" dirty="0" smtClean="0">
                <a:latin typeface="Comic Sans MS" panose="030F0702030302020204" pitchFamily="66" charset="0"/>
              </a:rPr>
              <a:t>John A Roebling</a:t>
            </a:r>
          </a:p>
          <a:p>
            <a:pPr marL="214313" indent="-214313">
              <a:buFont typeface="Arial" panose="020B0604020202020204" pitchFamily="34" charset="0"/>
              <a:buChar char="•"/>
            </a:pPr>
            <a:r>
              <a:rPr lang="en-GB" sz="1350" dirty="0" smtClean="0">
                <a:latin typeface="Comic Sans MS" panose="030F0702030302020204" pitchFamily="66" charset="0"/>
              </a:rPr>
              <a:t>John Roebling was born in Germany in 1806.</a:t>
            </a:r>
          </a:p>
          <a:p>
            <a:pPr marL="214313" indent="-214313">
              <a:buFont typeface="Arial" panose="020B0604020202020204" pitchFamily="34" charset="0"/>
              <a:buChar char="•"/>
            </a:pPr>
            <a:r>
              <a:rPr lang="en-GB" sz="1350" dirty="0" smtClean="0">
                <a:latin typeface="Comic Sans MS" panose="030F0702030302020204" pitchFamily="66" charset="0"/>
              </a:rPr>
              <a:t>In 1831, he travelled to America in search of more opportunities.</a:t>
            </a:r>
          </a:p>
          <a:p>
            <a:pPr marL="214313" indent="-214313">
              <a:buFont typeface="Arial" panose="020B0604020202020204" pitchFamily="34" charset="0"/>
              <a:buChar char="•"/>
            </a:pPr>
            <a:r>
              <a:rPr lang="en-GB" sz="1350" dirty="0">
                <a:latin typeface="Comic Sans MS" panose="030F0702030302020204" pitchFamily="66" charset="0"/>
              </a:rPr>
              <a:t>He designed and built wire rope suspension </a:t>
            </a:r>
            <a:r>
              <a:rPr lang="en-GB" sz="1350" dirty="0" smtClean="0">
                <a:latin typeface="Comic Sans MS" panose="030F0702030302020204" pitchFamily="66" charset="0"/>
              </a:rPr>
              <a:t>bridges.</a:t>
            </a:r>
          </a:p>
          <a:p>
            <a:pPr marL="214313" indent="-214313">
              <a:buFont typeface="Arial" panose="020B0604020202020204" pitchFamily="34" charset="0"/>
              <a:buChar char="•"/>
            </a:pPr>
            <a:r>
              <a:rPr lang="en-GB" sz="1350" dirty="0" smtClean="0">
                <a:latin typeface="Comic Sans MS" panose="030F0702030302020204" pitchFamily="66" charset="0"/>
              </a:rPr>
              <a:t>In around 1839</a:t>
            </a:r>
            <a:r>
              <a:rPr lang="en-GB" sz="1350" dirty="0">
                <a:latin typeface="Comic Sans MS" panose="030F0702030302020204" pitchFamily="66" charset="0"/>
              </a:rPr>
              <a:t>, Roebling </a:t>
            </a:r>
            <a:r>
              <a:rPr lang="en-GB" sz="1350" dirty="0" smtClean="0">
                <a:latin typeface="Comic Sans MS" panose="030F0702030302020204" pitchFamily="66" charset="0"/>
              </a:rPr>
              <a:t>decided to manufacture a </a:t>
            </a:r>
            <a:r>
              <a:rPr lang="en-GB" sz="1350" dirty="0">
                <a:latin typeface="Comic Sans MS" panose="030F0702030302020204" pitchFamily="66" charset="0"/>
              </a:rPr>
              <a:t>strong but flexible wire </a:t>
            </a:r>
            <a:r>
              <a:rPr lang="en-GB" sz="1350" dirty="0" smtClean="0">
                <a:latin typeface="Comic Sans MS" panose="030F0702030302020204" pitchFamily="66" charset="0"/>
              </a:rPr>
              <a:t>rope to use</a:t>
            </a:r>
          </a:p>
          <a:p>
            <a:pPr marL="214313" indent="-214313">
              <a:buFont typeface="Arial" panose="020B0604020202020204" pitchFamily="34" charset="0"/>
              <a:buChar char="•"/>
            </a:pPr>
            <a:r>
              <a:rPr lang="en-GB" sz="1350" dirty="0" smtClean="0">
                <a:latin typeface="Comic Sans MS" panose="030F0702030302020204" pitchFamily="66" charset="0"/>
              </a:rPr>
              <a:t>Roebling designed the Brooklyn Bridge </a:t>
            </a:r>
            <a:r>
              <a:rPr lang="en-GB" sz="1350" dirty="0">
                <a:latin typeface="Comic Sans MS" panose="030F0702030302020204" pitchFamily="66" charset="0"/>
              </a:rPr>
              <a:t>in America </a:t>
            </a:r>
            <a:r>
              <a:rPr lang="en-GB" sz="1350" dirty="0" smtClean="0">
                <a:latin typeface="Comic Sans MS" panose="030F0702030302020204" pitchFamily="66" charset="0"/>
              </a:rPr>
              <a:t>which was built </a:t>
            </a:r>
            <a:r>
              <a:rPr lang="en-GB" sz="1350" dirty="0">
                <a:latin typeface="Comic Sans MS" panose="030F0702030302020204" pitchFamily="66" charset="0"/>
              </a:rPr>
              <a:t>from 1869 to 1883</a:t>
            </a:r>
            <a:r>
              <a:rPr lang="en-GB" sz="1350" dirty="0" smtClean="0">
                <a:latin typeface="Comic Sans MS" panose="030F0702030302020204" pitchFamily="66" charset="0"/>
              </a:rPr>
              <a:t>. However Roebling did not see the completed bridge as he died before it was finished.</a:t>
            </a:r>
          </a:p>
        </p:txBody>
      </p:sp>
      <p:pic>
        <p:nvPicPr>
          <p:cNvPr id="3" name="Picture 2"/>
          <p:cNvPicPr>
            <a:picLocks noChangeAspect="1"/>
          </p:cNvPicPr>
          <p:nvPr/>
        </p:nvPicPr>
        <p:blipFill>
          <a:blip r:embed="rId3"/>
          <a:stretch>
            <a:fillRect/>
          </a:stretch>
        </p:blipFill>
        <p:spPr>
          <a:xfrm>
            <a:off x="6284740" y="4554903"/>
            <a:ext cx="2309965" cy="1732474"/>
          </a:xfrm>
          <a:prstGeom prst="rect">
            <a:avLst/>
          </a:prstGeom>
        </p:spPr>
      </p:pic>
      <p:pic>
        <p:nvPicPr>
          <p:cNvPr id="6" name="Picture 5"/>
          <p:cNvPicPr>
            <a:picLocks noChangeAspect="1"/>
          </p:cNvPicPr>
          <p:nvPr/>
        </p:nvPicPr>
        <p:blipFill>
          <a:blip r:embed="rId4"/>
          <a:stretch>
            <a:fillRect/>
          </a:stretch>
        </p:blipFill>
        <p:spPr>
          <a:xfrm>
            <a:off x="611289" y="4834632"/>
            <a:ext cx="2847975" cy="1600200"/>
          </a:xfrm>
          <a:prstGeom prst="rect">
            <a:avLst/>
          </a:prstGeom>
        </p:spPr>
      </p:pic>
    </p:spTree>
    <p:extLst>
      <p:ext uri="{BB962C8B-B14F-4D97-AF65-F5344CB8AC3E}">
        <p14:creationId xmlns:p14="http://schemas.microsoft.com/office/powerpoint/2010/main" val="161293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859259" y="961106"/>
            <a:ext cx="3674276" cy="44260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smtClean="0">
                <a:latin typeface="Comic Sans MS" panose="030F0702030302020204" pitchFamily="66" charset="0"/>
              </a:rPr>
              <a:t>Roman Inventors and Inventions</a:t>
            </a:r>
            <a:endParaRPr lang="en-GB" sz="1800" dirty="0">
              <a:latin typeface="Comic Sans MS" panose="030F0702030302020204" pitchFamily="66" charset="0"/>
            </a:endParaRPr>
          </a:p>
        </p:txBody>
      </p:sp>
      <p:sp>
        <p:nvSpPr>
          <p:cNvPr id="8" name="TextBox 3"/>
          <p:cNvSpPr txBox="1"/>
          <p:nvPr/>
        </p:nvSpPr>
        <p:spPr>
          <a:xfrm>
            <a:off x="0" y="-32135"/>
            <a:ext cx="9144000" cy="906658"/>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646" b="1">
                <a:solidFill>
                  <a:schemeClr val="bg1"/>
                </a:solidFill>
                <a:latin typeface="Comic Sans MS" panose="030F0702030302020204" pitchFamily="66" charset="0"/>
              </a:rPr>
              <a:t>Year 5</a:t>
            </a:r>
            <a:endParaRPr lang="en-GB" sz="2646" b="1" dirty="0">
              <a:solidFill>
                <a:schemeClr val="bg1"/>
              </a:solidFill>
              <a:latin typeface="Comic Sans MS" panose="030F0702030302020204" pitchFamily="66" charset="0"/>
            </a:endParaRPr>
          </a:p>
          <a:p>
            <a:pPr algn="ctr"/>
            <a:r>
              <a:rPr lang="en-GB" sz="2646" b="1" dirty="0" smtClean="0">
                <a:solidFill>
                  <a:schemeClr val="bg1"/>
                </a:solidFill>
                <a:latin typeface="Comic Sans MS" panose="030F0702030302020204" pitchFamily="66" charset="0"/>
              </a:rPr>
              <a:t>Inventors and Inventions</a:t>
            </a:r>
            <a:endParaRPr lang="en-GB" sz="2646" b="1" dirty="0">
              <a:solidFill>
                <a:schemeClr val="bg1"/>
              </a:solidFill>
              <a:latin typeface="Comic Sans MS" panose="030F0702030302020204" pitchFamily="66" charset="0"/>
            </a:endParaRPr>
          </a:p>
        </p:txBody>
      </p:sp>
      <p:pic>
        <p:nvPicPr>
          <p:cNvPr id="9" name="Picture 8"/>
          <p:cNvPicPr>
            <a:picLocks noChangeAspect="1"/>
          </p:cNvPicPr>
          <p:nvPr/>
        </p:nvPicPr>
        <p:blipFill rotWithShape="1">
          <a:blip r:embed="rId2"/>
          <a:srcRect l="1847" t="14463" r="81326" b="69767"/>
          <a:stretch/>
        </p:blipFill>
        <p:spPr>
          <a:xfrm>
            <a:off x="7723490" y="-32138"/>
            <a:ext cx="1420510" cy="906658"/>
          </a:xfrm>
          <a:prstGeom prst="rect">
            <a:avLst/>
          </a:prstGeom>
        </p:spPr>
      </p:pic>
      <p:sp>
        <p:nvSpPr>
          <p:cNvPr id="11" name="Rectangle 10"/>
          <p:cNvSpPr/>
          <p:nvPr/>
        </p:nvSpPr>
        <p:spPr>
          <a:xfrm>
            <a:off x="7741932" y="161361"/>
            <a:ext cx="1429016" cy="79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dirty="0" smtClean="0">
                <a:ln w="0"/>
                <a:solidFill>
                  <a:schemeClr val="tx1"/>
                </a:solidFill>
                <a:effectLst>
                  <a:outerShdw blurRad="38100" dist="19050" dir="2700000" algn="tl" rotWithShape="0">
                    <a:schemeClr val="dk1">
                      <a:alpha val="40000"/>
                    </a:schemeClr>
                  </a:outerShdw>
                </a:effectLst>
                <a:latin typeface="Comic Sans MS" panose="030F0702030302020204" pitchFamily="66" charset="0"/>
              </a:rPr>
              <a:t>DT</a:t>
            </a:r>
            <a:endPar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2" name="TextBox 11"/>
          <p:cNvSpPr txBox="1"/>
          <p:nvPr/>
        </p:nvSpPr>
        <p:spPr>
          <a:xfrm>
            <a:off x="118114" y="1236465"/>
            <a:ext cx="4053253" cy="3000821"/>
          </a:xfrm>
          <a:prstGeom prst="rect">
            <a:avLst/>
          </a:prstGeom>
          <a:noFill/>
        </p:spPr>
        <p:txBody>
          <a:bodyPr wrap="square" rtlCol="0">
            <a:spAutoFit/>
          </a:bodyPr>
          <a:lstStyle/>
          <a:p>
            <a:r>
              <a:rPr lang="en-GB" sz="1350" dirty="0" smtClean="0">
                <a:latin typeface="Comic Sans MS" panose="030F0702030302020204" pitchFamily="66" charset="0"/>
              </a:rPr>
              <a:t>Roads</a:t>
            </a:r>
          </a:p>
          <a:p>
            <a:pPr marL="214313" indent="-214313">
              <a:buFont typeface="Arial" panose="020B0604020202020204" pitchFamily="34" charset="0"/>
              <a:buChar char="•"/>
            </a:pPr>
            <a:r>
              <a:rPr lang="en-GB" sz="1350" dirty="0">
                <a:latin typeface="Comic Sans MS" panose="030F0702030302020204" pitchFamily="66" charset="0"/>
              </a:rPr>
              <a:t>The Romans built the first roads in </a:t>
            </a:r>
            <a:r>
              <a:rPr lang="en-GB" sz="1350" dirty="0" smtClean="0">
                <a:latin typeface="Comic Sans MS" panose="030F0702030302020204" pitchFamily="66" charset="0"/>
              </a:rPr>
              <a:t>Britain.</a:t>
            </a:r>
          </a:p>
          <a:p>
            <a:pPr marL="214313" indent="-214313">
              <a:buFont typeface="Arial" panose="020B0604020202020204" pitchFamily="34" charset="0"/>
              <a:buChar char="•"/>
            </a:pPr>
            <a:r>
              <a:rPr lang="en-GB" sz="1350" dirty="0" smtClean="0">
                <a:latin typeface="Comic Sans MS" panose="030F0702030302020204" pitchFamily="66" charset="0"/>
              </a:rPr>
              <a:t>The roads were </a:t>
            </a:r>
            <a:r>
              <a:rPr lang="en-GB" sz="1350" dirty="0">
                <a:latin typeface="Comic Sans MS" panose="030F0702030302020204" pitchFamily="66" charset="0"/>
              </a:rPr>
              <a:t>so well built that you can still see some of them today, 2000 years after they were first built!</a:t>
            </a:r>
          </a:p>
          <a:p>
            <a:pPr marL="214313" indent="-214313">
              <a:buFont typeface="Arial" panose="020B0604020202020204" pitchFamily="34" charset="0"/>
              <a:buChar char="•"/>
            </a:pPr>
            <a:r>
              <a:rPr lang="en-GB" sz="1350" dirty="0">
                <a:latin typeface="Comic Sans MS" panose="030F0702030302020204" pitchFamily="66" charset="0"/>
              </a:rPr>
              <a:t>They built roads as straight as possible, in order to travel as quickly as they could. Winding roads took longer to get to the place you wanted to go and bandits and robbers could be hiding around bends</a:t>
            </a:r>
            <a:r>
              <a:rPr lang="en-GB" sz="1350" dirty="0" smtClean="0">
                <a:latin typeface="Comic Sans MS" panose="030F0702030302020204" pitchFamily="66" charset="0"/>
              </a:rPr>
              <a:t>.</a:t>
            </a:r>
          </a:p>
          <a:p>
            <a:pPr marL="214313" indent="-214313">
              <a:buFont typeface="Arial" panose="020B0604020202020204" pitchFamily="34" charset="0"/>
              <a:buChar char="•"/>
            </a:pPr>
            <a:r>
              <a:rPr lang="en-GB" sz="1350" dirty="0">
                <a:latin typeface="Comic Sans MS" panose="030F0702030302020204" pitchFamily="66" charset="0"/>
              </a:rPr>
              <a:t>The Fosse Way was one of the first great Roman roads in Britain. It ran from Exeter to Lincoln, passing through Bath, Gloucester and Leicester</a:t>
            </a:r>
            <a:r>
              <a:rPr lang="en-GB" sz="1350" dirty="0" smtClean="0">
                <a:latin typeface="Comic Sans MS" panose="030F0702030302020204" pitchFamily="66" charset="0"/>
              </a:rPr>
              <a:t>.</a:t>
            </a:r>
            <a:endParaRPr lang="en-GB" sz="1350" dirty="0">
              <a:latin typeface="Comic Sans MS" panose="030F0702030302020204" pitchFamily="66" charset="0"/>
            </a:endParaRPr>
          </a:p>
        </p:txBody>
      </p:sp>
      <p:pic>
        <p:nvPicPr>
          <p:cNvPr id="16" name="Picture 15"/>
          <p:cNvPicPr>
            <a:picLocks noChangeAspect="1"/>
          </p:cNvPicPr>
          <p:nvPr/>
        </p:nvPicPr>
        <p:blipFill>
          <a:blip r:embed="rId3"/>
          <a:stretch>
            <a:fillRect/>
          </a:stretch>
        </p:blipFill>
        <p:spPr>
          <a:xfrm>
            <a:off x="363503" y="4237286"/>
            <a:ext cx="2478086" cy="2208243"/>
          </a:xfrm>
          <a:prstGeom prst="rect">
            <a:avLst/>
          </a:prstGeom>
        </p:spPr>
      </p:pic>
      <p:sp>
        <p:nvSpPr>
          <p:cNvPr id="14" name="TextBox 13"/>
          <p:cNvSpPr txBox="1"/>
          <p:nvPr/>
        </p:nvSpPr>
        <p:spPr>
          <a:xfrm>
            <a:off x="4466213" y="1365287"/>
            <a:ext cx="4704735" cy="2585323"/>
          </a:xfrm>
          <a:prstGeom prst="rect">
            <a:avLst/>
          </a:prstGeom>
          <a:noFill/>
        </p:spPr>
        <p:txBody>
          <a:bodyPr wrap="square" rtlCol="0">
            <a:spAutoFit/>
          </a:bodyPr>
          <a:lstStyle/>
          <a:p>
            <a:r>
              <a:rPr lang="en-GB" sz="1350" dirty="0" smtClean="0">
                <a:latin typeface="Comic Sans MS" panose="030F0702030302020204" pitchFamily="66" charset="0"/>
              </a:rPr>
              <a:t>Concrete</a:t>
            </a:r>
          </a:p>
          <a:p>
            <a:pPr marL="285750" indent="-285750">
              <a:buFont typeface="Arial" panose="020B0604020202020204" pitchFamily="34" charset="0"/>
              <a:buChar char="•"/>
            </a:pPr>
            <a:r>
              <a:rPr lang="en-GB" sz="1350" dirty="0">
                <a:latin typeface="Comic Sans MS" panose="030F0702030302020204" pitchFamily="66" charset="0"/>
              </a:rPr>
              <a:t>Many ancient Roman structures like the Pantheon, the Colosseum and the Roman Forum are still standing today thanks to the development of Roman cement and concrete</a:t>
            </a:r>
            <a:r>
              <a:rPr lang="en-GB" sz="1350" dirty="0" smtClean="0">
                <a:latin typeface="Comic Sans MS" panose="030F0702030302020204" pitchFamily="66" charset="0"/>
              </a:rPr>
              <a:t>.</a:t>
            </a:r>
          </a:p>
          <a:p>
            <a:pPr marL="285750" indent="-285750">
              <a:buFont typeface="Arial" panose="020B0604020202020204" pitchFamily="34" charset="0"/>
              <a:buChar char="•"/>
            </a:pPr>
            <a:r>
              <a:rPr lang="en-GB" sz="1350" dirty="0" smtClean="0">
                <a:latin typeface="Comic Sans MS" panose="030F0702030302020204" pitchFamily="66" charset="0"/>
              </a:rPr>
              <a:t>The </a:t>
            </a:r>
            <a:r>
              <a:rPr lang="en-GB" sz="1350" dirty="0">
                <a:latin typeface="Comic Sans MS" panose="030F0702030302020204" pitchFamily="66" charset="0"/>
              </a:rPr>
              <a:t>Romans first began building with concrete over 2,100 years ago and used it throughout </a:t>
            </a:r>
            <a:r>
              <a:rPr lang="en-GB" sz="1350" dirty="0" smtClean="0">
                <a:latin typeface="Comic Sans MS" panose="030F0702030302020204" pitchFamily="66" charset="0"/>
              </a:rPr>
              <a:t>in </a:t>
            </a:r>
            <a:r>
              <a:rPr lang="en-GB" sz="1350" dirty="0">
                <a:latin typeface="Comic Sans MS" panose="030F0702030302020204" pitchFamily="66" charset="0"/>
              </a:rPr>
              <a:t>everything from aqueducts and buildings to bridges and monuments</a:t>
            </a:r>
            <a:r>
              <a:rPr lang="en-GB" sz="1350" dirty="0" smtClean="0">
                <a:latin typeface="Comic Sans MS" panose="030F0702030302020204" pitchFamily="66" charset="0"/>
              </a:rPr>
              <a:t>.</a:t>
            </a:r>
          </a:p>
          <a:p>
            <a:pPr marL="285750" indent="-285750">
              <a:buFont typeface="Arial" panose="020B0604020202020204" pitchFamily="34" charset="0"/>
              <a:buChar char="•"/>
            </a:pPr>
            <a:r>
              <a:rPr lang="en-GB" sz="1350" dirty="0" smtClean="0">
                <a:latin typeface="Comic Sans MS" panose="030F0702030302020204" pitchFamily="66" charset="0"/>
              </a:rPr>
              <a:t>Roman </a:t>
            </a:r>
            <a:r>
              <a:rPr lang="en-GB" sz="1350" dirty="0">
                <a:latin typeface="Comic Sans MS" panose="030F0702030302020204" pitchFamily="66" charset="0"/>
              </a:rPr>
              <a:t>concrete was considerably weaker </a:t>
            </a:r>
            <a:r>
              <a:rPr lang="en-GB" sz="1350" dirty="0" smtClean="0">
                <a:latin typeface="Comic Sans MS" panose="030F0702030302020204" pitchFamily="66" charset="0"/>
              </a:rPr>
              <a:t>than </a:t>
            </a:r>
            <a:r>
              <a:rPr lang="en-GB" sz="1350" dirty="0">
                <a:latin typeface="Comic Sans MS" panose="030F0702030302020204" pitchFamily="66" charset="0"/>
              </a:rPr>
              <a:t>modern </a:t>
            </a:r>
            <a:r>
              <a:rPr lang="en-GB" sz="1350" dirty="0" smtClean="0">
                <a:latin typeface="Comic Sans MS" panose="030F0702030302020204" pitchFamily="66" charset="0"/>
              </a:rPr>
              <a:t>concrete, </a:t>
            </a:r>
            <a:r>
              <a:rPr lang="en-GB" sz="1350" dirty="0">
                <a:latin typeface="Comic Sans MS" panose="030F0702030302020204" pitchFamily="66" charset="0"/>
              </a:rPr>
              <a:t>but it has proved remarkably </a:t>
            </a:r>
            <a:r>
              <a:rPr lang="en-GB" sz="1350" dirty="0" smtClean="0">
                <a:latin typeface="Comic Sans MS" panose="030F0702030302020204" pitchFamily="66" charset="0"/>
              </a:rPr>
              <a:t>durable.</a:t>
            </a:r>
            <a:endParaRPr lang="en-GB" sz="1350" dirty="0">
              <a:latin typeface="Comic Sans MS" panose="030F0702030302020204" pitchFamily="66" charset="0"/>
            </a:endParaRPr>
          </a:p>
        </p:txBody>
      </p:sp>
      <p:pic>
        <p:nvPicPr>
          <p:cNvPr id="15" name="Picture 14"/>
          <p:cNvPicPr>
            <a:picLocks noChangeAspect="1"/>
          </p:cNvPicPr>
          <p:nvPr/>
        </p:nvPicPr>
        <p:blipFill rotWithShape="1">
          <a:blip r:embed="rId4"/>
          <a:srcRect l="15743" t="18116" r="22964"/>
          <a:stretch/>
        </p:blipFill>
        <p:spPr>
          <a:xfrm>
            <a:off x="5323883" y="4595263"/>
            <a:ext cx="2761236" cy="1850265"/>
          </a:xfrm>
          <a:prstGeom prst="rect">
            <a:avLst/>
          </a:prstGeom>
        </p:spPr>
      </p:pic>
    </p:spTree>
    <p:extLst>
      <p:ext uri="{BB962C8B-B14F-4D97-AF65-F5344CB8AC3E}">
        <p14:creationId xmlns:p14="http://schemas.microsoft.com/office/powerpoint/2010/main" val="142761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859259" y="961106"/>
            <a:ext cx="3674276" cy="44260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smtClean="0">
                <a:latin typeface="Comic Sans MS" panose="030F0702030302020204" pitchFamily="66" charset="0"/>
              </a:rPr>
              <a:t>Roman Inventors and Inventions</a:t>
            </a:r>
            <a:endParaRPr lang="en-GB" sz="1800" dirty="0">
              <a:latin typeface="Comic Sans MS" panose="030F0702030302020204" pitchFamily="66" charset="0"/>
            </a:endParaRPr>
          </a:p>
        </p:txBody>
      </p:sp>
      <p:sp>
        <p:nvSpPr>
          <p:cNvPr id="8" name="TextBox 3"/>
          <p:cNvSpPr txBox="1"/>
          <p:nvPr/>
        </p:nvSpPr>
        <p:spPr>
          <a:xfrm>
            <a:off x="0" y="-32135"/>
            <a:ext cx="9144000" cy="906658"/>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646" b="1">
                <a:solidFill>
                  <a:schemeClr val="bg1"/>
                </a:solidFill>
                <a:latin typeface="Comic Sans MS" panose="030F0702030302020204" pitchFamily="66" charset="0"/>
              </a:rPr>
              <a:t>Year 5</a:t>
            </a:r>
            <a:endParaRPr lang="en-GB" sz="2646" b="1" dirty="0">
              <a:solidFill>
                <a:schemeClr val="bg1"/>
              </a:solidFill>
              <a:latin typeface="Comic Sans MS" panose="030F0702030302020204" pitchFamily="66" charset="0"/>
            </a:endParaRPr>
          </a:p>
          <a:p>
            <a:pPr algn="ctr"/>
            <a:r>
              <a:rPr lang="en-GB" sz="2646" b="1" dirty="0" smtClean="0">
                <a:solidFill>
                  <a:schemeClr val="bg1"/>
                </a:solidFill>
                <a:latin typeface="Comic Sans MS" panose="030F0702030302020204" pitchFamily="66" charset="0"/>
              </a:rPr>
              <a:t>Inventors and Inventions</a:t>
            </a:r>
            <a:endParaRPr lang="en-GB" sz="2646" b="1" dirty="0">
              <a:solidFill>
                <a:schemeClr val="bg1"/>
              </a:solidFill>
              <a:latin typeface="Comic Sans MS" panose="030F0702030302020204" pitchFamily="66" charset="0"/>
            </a:endParaRPr>
          </a:p>
        </p:txBody>
      </p:sp>
      <p:pic>
        <p:nvPicPr>
          <p:cNvPr id="9" name="Picture 8"/>
          <p:cNvPicPr>
            <a:picLocks noChangeAspect="1"/>
          </p:cNvPicPr>
          <p:nvPr/>
        </p:nvPicPr>
        <p:blipFill rotWithShape="1">
          <a:blip r:embed="rId2"/>
          <a:srcRect l="1847" t="14463" r="81326" b="69767"/>
          <a:stretch/>
        </p:blipFill>
        <p:spPr>
          <a:xfrm>
            <a:off x="7723490" y="-32138"/>
            <a:ext cx="1420510" cy="906658"/>
          </a:xfrm>
          <a:prstGeom prst="rect">
            <a:avLst/>
          </a:prstGeom>
        </p:spPr>
      </p:pic>
      <p:sp>
        <p:nvSpPr>
          <p:cNvPr id="11" name="Rectangle 10"/>
          <p:cNvSpPr/>
          <p:nvPr/>
        </p:nvSpPr>
        <p:spPr>
          <a:xfrm>
            <a:off x="7741932" y="161361"/>
            <a:ext cx="1429016" cy="79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dirty="0" smtClean="0">
                <a:ln w="0"/>
                <a:solidFill>
                  <a:schemeClr val="tx1"/>
                </a:solidFill>
                <a:effectLst>
                  <a:outerShdw blurRad="38100" dist="19050" dir="2700000" algn="tl" rotWithShape="0">
                    <a:schemeClr val="dk1">
                      <a:alpha val="40000"/>
                    </a:schemeClr>
                  </a:outerShdw>
                </a:effectLst>
                <a:latin typeface="Comic Sans MS" panose="030F0702030302020204" pitchFamily="66" charset="0"/>
              </a:rPr>
              <a:t>DT</a:t>
            </a:r>
            <a:endPar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4" name="TextBox 13"/>
          <p:cNvSpPr txBox="1"/>
          <p:nvPr/>
        </p:nvSpPr>
        <p:spPr>
          <a:xfrm>
            <a:off x="0" y="1403707"/>
            <a:ext cx="5028576" cy="2169825"/>
          </a:xfrm>
          <a:prstGeom prst="rect">
            <a:avLst/>
          </a:prstGeom>
          <a:noFill/>
        </p:spPr>
        <p:txBody>
          <a:bodyPr wrap="square" rtlCol="0">
            <a:spAutoFit/>
          </a:bodyPr>
          <a:lstStyle/>
          <a:p>
            <a:r>
              <a:rPr lang="en-GB" sz="1350" dirty="0" smtClean="0">
                <a:latin typeface="Comic Sans MS" panose="030F0702030302020204" pitchFamily="66" charset="0"/>
              </a:rPr>
              <a:t>Aqueducts</a:t>
            </a:r>
          </a:p>
          <a:p>
            <a:pPr marL="285750" indent="-285750">
              <a:buFont typeface="Arial" panose="020B0604020202020204" pitchFamily="34" charset="0"/>
              <a:buChar char="•"/>
            </a:pPr>
            <a:r>
              <a:rPr lang="en-GB" sz="1350" dirty="0" smtClean="0">
                <a:latin typeface="Comic Sans MS" panose="030F0702030302020204" pitchFamily="66" charset="0"/>
              </a:rPr>
              <a:t>First developed around 312 B.C., aqueducts used gravity to transport water along stone, lead and concrete pipelines and into city centres. </a:t>
            </a:r>
          </a:p>
          <a:p>
            <a:pPr marL="285750" indent="-285750">
              <a:buFont typeface="Arial" panose="020B0604020202020204" pitchFamily="34" charset="0"/>
              <a:buChar char="•"/>
            </a:pPr>
            <a:r>
              <a:rPr lang="en-GB" sz="1350" dirty="0" smtClean="0">
                <a:latin typeface="Comic Sans MS" panose="030F0702030302020204" pitchFamily="66" charset="0"/>
              </a:rPr>
              <a:t>Aqueducts meant that Roman cities no longer had to rely on nearby water supplies and helped in promoting public health and sanitation. </a:t>
            </a:r>
          </a:p>
          <a:p>
            <a:pPr marL="285750" indent="-285750">
              <a:buFont typeface="Arial" panose="020B0604020202020204" pitchFamily="34" charset="0"/>
              <a:buChar char="•"/>
            </a:pPr>
            <a:r>
              <a:rPr lang="en-GB" sz="1350" dirty="0" smtClean="0">
                <a:latin typeface="Comic Sans MS" panose="030F0702030302020204" pitchFamily="66" charset="0"/>
              </a:rPr>
              <a:t>While the Romans did not invent the aqueduct they used their knowledge of civil engineering to perfect the process.  </a:t>
            </a:r>
            <a:endParaRPr lang="en-GB" sz="1350" dirty="0">
              <a:latin typeface="Comic Sans MS" panose="030F0702030302020204" pitchFamily="66" charset="0"/>
            </a:endParaRPr>
          </a:p>
        </p:txBody>
      </p:sp>
      <p:sp>
        <p:nvSpPr>
          <p:cNvPr id="12" name="TextBox 11"/>
          <p:cNvSpPr txBox="1"/>
          <p:nvPr/>
        </p:nvSpPr>
        <p:spPr>
          <a:xfrm>
            <a:off x="5090747" y="1320258"/>
            <a:ext cx="4053253" cy="3000821"/>
          </a:xfrm>
          <a:prstGeom prst="rect">
            <a:avLst/>
          </a:prstGeom>
          <a:noFill/>
        </p:spPr>
        <p:txBody>
          <a:bodyPr wrap="square" rtlCol="0">
            <a:spAutoFit/>
          </a:bodyPr>
          <a:lstStyle/>
          <a:p>
            <a:r>
              <a:rPr lang="en-GB" sz="1350" dirty="0" smtClean="0">
                <a:latin typeface="Comic Sans MS" panose="030F0702030302020204" pitchFamily="66" charset="0"/>
              </a:rPr>
              <a:t>Arches</a:t>
            </a:r>
          </a:p>
          <a:p>
            <a:pPr marL="214313" indent="-214313">
              <a:buFont typeface="Arial" panose="020B0604020202020204" pitchFamily="34" charset="0"/>
              <a:buChar char="•"/>
            </a:pPr>
            <a:r>
              <a:rPr lang="en-GB" sz="1350" dirty="0">
                <a:latin typeface="Comic Sans MS" panose="030F0702030302020204" pitchFamily="66" charset="0"/>
              </a:rPr>
              <a:t>Arches have existed for roughly 4,000 years, but the </a:t>
            </a:r>
            <a:r>
              <a:rPr lang="en-GB" sz="1350" dirty="0" smtClean="0">
                <a:latin typeface="Comic Sans MS" panose="030F0702030302020204" pitchFamily="66" charset="0"/>
              </a:rPr>
              <a:t>Romans </a:t>
            </a:r>
            <a:r>
              <a:rPr lang="en-GB" sz="1350" dirty="0">
                <a:latin typeface="Comic Sans MS" panose="030F0702030302020204" pitchFamily="66" charset="0"/>
              </a:rPr>
              <a:t>were the first to effectively </a:t>
            </a:r>
            <a:r>
              <a:rPr lang="en-GB" sz="1350" dirty="0" smtClean="0">
                <a:latin typeface="Comic Sans MS" panose="030F0702030302020204" pitchFamily="66" charset="0"/>
              </a:rPr>
              <a:t>use them </a:t>
            </a:r>
            <a:r>
              <a:rPr lang="en-GB" sz="1350" dirty="0">
                <a:latin typeface="Comic Sans MS" panose="030F0702030302020204" pitchFamily="66" charset="0"/>
              </a:rPr>
              <a:t>in the construction of bridges, monuments and buildings. </a:t>
            </a:r>
            <a:endParaRPr lang="en-GB" sz="1350" dirty="0" smtClean="0">
              <a:latin typeface="Comic Sans MS" panose="030F0702030302020204" pitchFamily="66" charset="0"/>
            </a:endParaRPr>
          </a:p>
          <a:p>
            <a:pPr marL="214313" indent="-214313">
              <a:buFont typeface="Arial" panose="020B0604020202020204" pitchFamily="34" charset="0"/>
              <a:buChar char="•"/>
            </a:pPr>
            <a:r>
              <a:rPr lang="en-GB" sz="1350" dirty="0" smtClean="0">
                <a:latin typeface="Comic Sans MS" panose="030F0702030302020204" pitchFamily="66" charset="0"/>
              </a:rPr>
              <a:t>The design </a:t>
            </a:r>
            <a:r>
              <a:rPr lang="en-GB" sz="1350" dirty="0">
                <a:latin typeface="Comic Sans MS" panose="030F0702030302020204" pitchFamily="66" charset="0"/>
              </a:rPr>
              <a:t>of the arch allowed the weight of buildings to be evenly distributed along various supports, preventing massive Roman structures </a:t>
            </a:r>
            <a:r>
              <a:rPr lang="en-GB" sz="1350" dirty="0" smtClean="0">
                <a:latin typeface="Comic Sans MS" panose="030F0702030302020204" pitchFamily="66" charset="0"/>
              </a:rPr>
              <a:t>from </a:t>
            </a:r>
            <a:r>
              <a:rPr lang="en-GB" sz="1350" dirty="0">
                <a:latin typeface="Comic Sans MS" panose="030F0702030302020204" pitchFamily="66" charset="0"/>
              </a:rPr>
              <a:t>crumbling under their own weight. </a:t>
            </a:r>
            <a:endParaRPr lang="en-GB" sz="1350" dirty="0" smtClean="0">
              <a:latin typeface="Comic Sans MS" panose="030F0702030302020204" pitchFamily="66" charset="0"/>
            </a:endParaRPr>
          </a:p>
          <a:p>
            <a:pPr marL="214313" indent="-214313">
              <a:buFont typeface="Arial" panose="020B0604020202020204" pitchFamily="34" charset="0"/>
              <a:buChar char="•"/>
            </a:pPr>
            <a:r>
              <a:rPr lang="en-GB" sz="1350" dirty="0" smtClean="0">
                <a:latin typeface="Comic Sans MS" panose="030F0702030302020204" pitchFamily="66" charset="0"/>
              </a:rPr>
              <a:t>Roman </a:t>
            </a:r>
            <a:r>
              <a:rPr lang="en-GB" sz="1350" dirty="0">
                <a:latin typeface="Comic Sans MS" panose="030F0702030302020204" pitchFamily="66" charset="0"/>
              </a:rPr>
              <a:t>engineers improved on arches by flattening their shape to create </a:t>
            </a:r>
            <a:r>
              <a:rPr lang="en-GB" sz="1350" dirty="0" smtClean="0">
                <a:latin typeface="Comic Sans MS" panose="030F0702030302020204" pitchFamily="66" charset="0"/>
              </a:rPr>
              <a:t>a </a:t>
            </a:r>
            <a:r>
              <a:rPr lang="en-GB" sz="1350" dirty="0">
                <a:latin typeface="Comic Sans MS" panose="030F0702030302020204" pitchFamily="66" charset="0"/>
              </a:rPr>
              <a:t>segmental arch and repeating them at various intervals to build stronger </a:t>
            </a:r>
            <a:r>
              <a:rPr lang="en-GB" sz="1350" dirty="0" smtClean="0">
                <a:latin typeface="Comic Sans MS" panose="030F0702030302020204" pitchFamily="66" charset="0"/>
              </a:rPr>
              <a:t>supports.</a:t>
            </a:r>
            <a:endParaRPr lang="en-GB" sz="1350"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2602523" y="4440402"/>
            <a:ext cx="3464169" cy="2308868"/>
          </a:xfrm>
          <a:prstGeom prst="rect">
            <a:avLst/>
          </a:prstGeom>
        </p:spPr>
      </p:pic>
    </p:spTree>
    <p:extLst>
      <p:ext uri="{BB962C8B-B14F-4D97-AF65-F5344CB8AC3E}">
        <p14:creationId xmlns:p14="http://schemas.microsoft.com/office/powerpoint/2010/main" val="212350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541</Words>
  <Application>Microsoft Office PowerPoint</Application>
  <PresentationFormat>On-screen Show (4:3)</PresentationFormat>
  <Paragraphs>40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Comic Sans MS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r.wilding</dc:creator>
  <cp:lastModifiedBy>r.wilding</cp:lastModifiedBy>
  <cp:revision>36</cp:revision>
  <cp:lastPrinted>2020-11-27T08:16:52Z</cp:lastPrinted>
  <dcterms:created xsi:type="dcterms:W3CDTF">2020-06-01T09:33:39Z</dcterms:created>
  <dcterms:modified xsi:type="dcterms:W3CDTF">2024-09-26T08:46:36Z</dcterms:modified>
</cp:coreProperties>
</file>