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"/>
  </p:notesMasterIdLst>
  <p:sldIdLst>
    <p:sldId id="256" r:id="rId2"/>
  </p:sldIdLst>
  <p:sldSz cx="10691813" cy="7559675"/>
  <p:notesSz cx="6799263" cy="99298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 Marsden" initials="KM" lastIdx="1" clrIdx="0">
    <p:extLst>
      <p:ext uri="{19B8F6BF-5375-455C-9EA6-DF929625EA0E}">
        <p15:presenceInfo xmlns:p15="http://schemas.microsoft.com/office/powerpoint/2012/main" userId="S-1-5-21-3128454544-3483639502-2566384809-1417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FF"/>
    <a:srgbClr val="FFFFCC"/>
    <a:srgbClr val="FF99CC"/>
    <a:srgbClr val="FF99FF"/>
    <a:srgbClr val="FFFF66"/>
    <a:srgbClr val="BEDAAA"/>
    <a:srgbClr val="6EAC42"/>
    <a:srgbClr val="57B5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–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–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5332" autoAdjust="0"/>
  </p:normalViewPr>
  <p:slideViewPr>
    <p:cSldViewPr snapToGrid="0">
      <p:cViewPr varScale="1">
        <p:scale>
          <a:sx n="73" d="100"/>
          <a:sy n="73" d="100"/>
        </p:scale>
        <p:origin x="141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1342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0D65C5-1DFE-45B7-84AB-72C9E68E4322}" type="datetimeFigureOut">
              <a:rPr lang="en-GB" smtClean="0"/>
              <a:t>13/10/2024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30288" y="1241425"/>
            <a:ext cx="4738687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927" y="4778722"/>
            <a:ext cx="5439410" cy="3909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1342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523D40-88D0-46C8-86D6-D4253CF22B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29729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523D40-88D0-46C8-86D6-D4253CF22B53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79684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1237197"/>
            <a:ext cx="9088041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0"/>
            <a:ext cx="8018860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BC9ED-A915-4327-9AE3-9E88533850A2}" type="datetimeFigureOut">
              <a:rPr lang="en-GB" smtClean="0"/>
              <a:t>13/10/2024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D602A-23E0-4727-894C-8926FEB21C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11007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BC9ED-A915-4327-9AE3-9E88533850A2}" type="datetimeFigureOut">
              <a:rPr lang="en-GB" smtClean="0"/>
              <a:t>13/10/2024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D602A-23E0-4727-894C-8926FEB21C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56814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402483"/>
            <a:ext cx="2305422" cy="64064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402483"/>
            <a:ext cx="6782619" cy="640647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BC9ED-A915-4327-9AE3-9E88533850A2}" type="datetimeFigureOut">
              <a:rPr lang="en-GB" smtClean="0"/>
              <a:t>13/10/2024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D602A-23E0-4727-894C-8926FEB21C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4642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BC9ED-A915-4327-9AE3-9E88533850A2}" type="datetimeFigureOut">
              <a:rPr lang="en-GB" smtClean="0"/>
              <a:t>13/10/2024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D602A-23E0-4727-894C-8926FEB21C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22669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1884671"/>
            <a:ext cx="9221689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5059035"/>
            <a:ext cx="9221689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BC9ED-A915-4327-9AE3-9E88533850A2}" type="datetimeFigureOut">
              <a:rPr lang="en-GB" smtClean="0"/>
              <a:t>13/10/2024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D602A-23E0-4727-894C-8926FEB21C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0148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2012414"/>
            <a:ext cx="4544021" cy="479654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2012414"/>
            <a:ext cx="4544021" cy="479654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BC9ED-A915-4327-9AE3-9E88533850A2}" type="datetimeFigureOut">
              <a:rPr lang="en-GB" smtClean="0"/>
              <a:t>13/10/2024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D602A-23E0-4727-894C-8926FEB21C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91406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402484"/>
            <a:ext cx="9221689" cy="14611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1853171"/>
            <a:ext cx="4523137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2761381"/>
            <a:ext cx="4523137" cy="40615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1853171"/>
            <a:ext cx="4545413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2761381"/>
            <a:ext cx="4545413" cy="40615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BC9ED-A915-4327-9AE3-9E88533850A2}" type="datetimeFigureOut">
              <a:rPr lang="en-GB" smtClean="0"/>
              <a:t>13/10/2024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D602A-23E0-4727-894C-8926FEB21C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911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BC9ED-A915-4327-9AE3-9E88533850A2}" type="datetimeFigureOut">
              <a:rPr lang="en-GB" smtClean="0"/>
              <a:t>13/10/2024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D602A-23E0-4727-894C-8926FEB21C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47355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BC9ED-A915-4327-9AE3-9E88533850A2}" type="datetimeFigureOut">
              <a:rPr lang="en-GB" smtClean="0"/>
              <a:t>13/10/2024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D602A-23E0-4727-894C-8926FEB21C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42249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1088455"/>
            <a:ext cx="5412730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BC9ED-A915-4327-9AE3-9E88533850A2}" type="datetimeFigureOut">
              <a:rPr lang="en-GB" smtClean="0"/>
              <a:t>13/10/2024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D602A-23E0-4727-894C-8926FEB21C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9109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1088455"/>
            <a:ext cx="5412730" cy="5372269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BC9ED-A915-4327-9AE3-9E88533850A2}" type="datetimeFigureOut">
              <a:rPr lang="en-GB" smtClean="0"/>
              <a:t>13/10/2024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D602A-23E0-4727-894C-8926FEB21C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87230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402484"/>
            <a:ext cx="9221689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2012414"/>
            <a:ext cx="9221689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1BC9ED-A915-4327-9AE3-9E88533850A2}" type="datetimeFigureOut">
              <a:rPr lang="en-GB" smtClean="0"/>
              <a:t>13/10/2024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DD602A-23E0-4727-894C-8926FEB21C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925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microsoft.com/office/2007/relationships/hdphoto" Target="../media/hdphoto1.wdp"/><Relationship Id="rId10" Type="http://schemas.openxmlformats.org/officeDocument/2006/relationships/image" Target="../media/image7.png"/><Relationship Id="rId4" Type="http://schemas.openxmlformats.org/officeDocument/2006/relationships/image" Target="../media/image2.png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0025" y="249888"/>
            <a:ext cx="10315575" cy="90665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646" b="1" u="sng" dirty="0">
                <a:solidFill>
                  <a:schemeClr val="bg1"/>
                </a:solidFill>
                <a:latin typeface="Comic Sans MS" panose="030F0702030302020204" pitchFamily="66" charset="0"/>
              </a:rPr>
              <a:t>Year 5</a:t>
            </a:r>
          </a:p>
          <a:p>
            <a:pPr algn="ctr"/>
            <a:r>
              <a:rPr lang="en-GB" sz="2646" b="1" dirty="0">
                <a:solidFill>
                  <a:schemeClr val="bg1"/>
                </a:solidFill>
                <a:latin typeface="Comic Sans MS" panose="030F0702030302020204" pitchFamily="66" charset="0"/>
              </a:rPr>
              <a:t>Relationships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1847" t="14463" r="81326" b="69767"/>
          <a:stretch/>
        </p:blipFill>
        <p:spPr>
          <a:xfrm>
            <a:off x="371475" y="303344"/>
            <a:ext cx="1590675" cy="79974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52000"/>
                    </a14:imgEffect>
                  </a14:imgLayer>
                </a14:imgProps>
              </a:ext>
            </a:extLst>
          </a:blip>
          <a:srcRect l="1847" t="14463" r="81326" b="69767"/>
          <a:stretch/>
        </p:blipFill>
        <p:spPr>
          <a:xfrm>
            <a:off x="8753476" y="321639"/>
            <a:ext cx="1431047" cy="71948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8753476" y="379765"/>
            <a:ext cx="1315434" cy="608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PD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68C975FD-4748-4C6D-AA4D-FAF8441250F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1468002"/>
              </p:ext>
            </p:extLst>
          </p:nvPr>
        </p:nvGraphicFramePr>
        <p:xfrm>
          <a:off x="200025" y="1198282"/>
          <a:ext cx="4886982" cy="5299203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886982">
                  <a:extLst>
                    <a:ext uri="{9D8B030D-6E8A-4147-A177-3AD203B41FA5}">
                      <a16:colId xmlns:a16="http://schemas.microsoft.com/office/drawing/2014/main" val="3809001196"/>
                    </a:ext>
                  </a:extLst>
                </a:gridCol>
              </a:tblGrid>
              <a:tr h="331827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chemeClr val="bg1"/>
                          </a:solidFill>
                          <a:latin typeface="Comic Sans MS" panose="030F0702030302020204" pitchFamily="66" charset="0"/>
                        </a:rPr>
                        <a:t>Sticky Knowledge </a:t>
                      </a: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711392"/>
                  </a:ext>
                </a:extLst>
              </a:tr>
              <a:tr h="439832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SassoonPrimaryInfant" pitchFamily="2" charset="0"/>
                        <a:buNone/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 understand why it is better to demonstrate self - control and restraint in emotional situations, staying calm and making good choices, even when others are not. </a:t>
                      </a:r>
                    </a:p>
                  </a:txBody>
                  <a:tcPr marL="114300" marR="114300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7300996"/>
                  </a:ext>
                </a:extLst>
              </a:tr>
              <a:tr h="390780">
                <a:tc>
                  <a:txBody>
                    <a:bodyPr/>
                    <a:lstStyle/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assoonPrimaryInfant" pitchFamily="2" charset="0"/>
                        <a:buNone/>
                        <a:tabLst/>
                        <a:defRPr/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 can suggest alternative strategies they can use to resolve differences.</a:t>
                      </a:r>
                    </a:p>
                  </a:txBody>
                  <a:tcPr marL="114300" marR="114300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3739502"/>
                  </a:ext>
                </a:extLst>
              </a:tr>
              <a:tr h="439832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7000"/>
                        </a:lnSpc>
                        <a:buFont typeface="SassoonPrimaryInfant" pitchFamily="2" charset="0"/>
                        <a:buNone/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 can suggest how to help see and respect others’ points of view (e.g. putting yourself in their shoes). </a:t>
                      </a:r>
                    </a:p>
                  </a:txBody>
                  <a:tcPr marL="114300" marR="114300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7408915"/>
                  </a:ext>
                </a:extLst>
              </a:tr>
              <a:tr h="204027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SassoonPrimaryInfant" pitchFamily="2" charset="0"/>
                        <a:buNone/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 can recognise when a relationship is unhealthy.</a:t>
                      </a:r>
                    </a:p>
                  </a:txBody>
                  <a:tcPr marL="114300" marR="114300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9034666"/>
                  </a:ext>
                </a:extLst>
              </a:tr>
              <a:tr h="650342">
                <a:tc>
                  <a:txBody>
                    <a:bodyPr/>
                    <a:lstStyle/>
                    <a:p>
                      <a:pPr marL="0" marR="0" lvl="0" indent="0" algn="l" defTabSz="1007943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 typeface="SassoonPrimaryInfant" pitchFamily="2" charset="0"/>
                        <a:buNone/>
                        <a:tabLst/>
                        <a:defRPr/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 can understand that friendship is not just about doing what someone says and that boundaries are healthy and an essential part of any relationship.</a:t>
                      </a:r>
                    </a:p>
                  </a:txBody>
                  <a:tcPr marL="114300" marR="114300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2111788"/>
                  </a:ext>
                </a:extLst>
              </a:tr>
              <a:tr h="568897">
                <a:tc>
                  <a:txBody>
                    <a:bodyPr/>
                    <a:lstStyle/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 can explain how someone’s actions might have consequences for themselves, family, friends, wider community. </a:t>
                      </a: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1227821"/>
                  </a:ext>
                </a:extLst>
              </a:tr>
              <a:tr h="568897">
                <a:tc>
                  <a:txBody>
                    <a:bodyPr/>
                    <a:lstStyle/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 can explain the importance of ‘stopping’, ‘taking a step back’ and asking ‘What if…’ </a:t>
                      </a: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6337793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2C95B9CC-6803-45FB-8158-F5EE63CD8B0B}"/>
              </a:ext>
            </a:extLst>
          </p:cNvPr>
          <p:cNvSpPr txBox="1"/>
          <p:nvPr/>
        </p:nvSpPr>
        <p:spPr>
          <a:xfrm>
            <a:off x="176213" y="6596004"/>
            <a:ext cx="10315575" cy="830997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b="1" u="sng" dirty="0">
                <a:solidFill>
                  <a:schemeClr val="bg1"/>
                </a:solidFill>
                <a:latin typeface="Comic Sans MS" panose="030F0702030302020204" pitchFamily="66" charset="0"/>
              </a:rPr>
              <a:t>Key Vocabulary</a:t>
            </a:r>
          </a:p>
          <a:p>
            <a:pPr algn="ctr"/>
            <a:r>
              <a:rPr lang="en-GB" sz="1600" dirty="0">
                <a:solidFill>
                  <a:schemeClr val="bg1"/>
                </a:solidFill>
                <a:latin typeface="Comic Sans MS" panose="030F0702030302020204" pitchFamily="66" charset="0"/>
              </a:rPr>
              <a:t>Feelings, empathy, recognising others feelings, relationships, unhealthy, points of view, boundaries, actions, behaviour</a:t>
            </a:r>
            <a:r>
              <a:rPr lang="en-GB" sz="1600">
                <a:solidFill>
                  <a:schemeClr val="bg1"/>
                </a:solidFill>
                <a:latin typeface="Comic Sans MS" panose="030F0702030302020204" pitchFamily="66" charset="0"/>
              </a:rPr>
              <a:t>, consequences.</a:t>
            </a:r>
            <a:endParaRPr lang="en-GB" sz="16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148640B-39D8-49DE-9205-47E422BFE2E6}"/>
              </a:ext>
            </a:extLst>
          </p:cNvPr>
          <p:cNvSpPr txBox="1"/>
          <p:nvPr/>
        </p:nvSpPr>
        <p:spPr>
          <a:xfrm>
            <a:off x="5230048" y="4642326"/>
            <a:ext cx="5228568" cy="1785104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b="1" u="sng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Key Questions</a:t>
            </a:r>
          </a:p>
          <a:p>
            <a:pPr algn="ctr"/>
            <a:r>
              <a:rPr lang="en-GB" sz="16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Why do we argue? </a:t>
            </a:r>
            <a:r>
              <a:rPr lang="en-GB" sz="1600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ctr"/>
            <a:r>
              <a:rPr lang="en-GB" sz="16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What strategies can people use to resolve differences?</a:t>
            </a:r>
          </a:p>
          <a:p>
            <a:pPr algn="ctr"/>
            <a:r>
              <a:rPr lang="en-GB" sz="16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Do we have to agree with others’ points of view? Not all friendships are healthy, but how do you know? </a:t>
            </a:r>
            <a:endParaRPr lang="en-GB" sz="1400" b="1" u="sng" dirty="0">
              <a:latin typeface="Comic Sans MS" panose="030F0702030302020204" pitchFamily="66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3CCCF49D-1D56-4777-B63E-D9B6BE14EFC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48192" y="2929469"/>
            <a:ext cx="1319432" cy="161059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2E8BAD1-D1E3-4D44-A436-B131956AB23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52961" y="1218234"/>
            <a:ext cx="1108782" cy="172609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290155F-CE39-4B24-B314-1230568FF8B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33484" y="1239504"/>
            <a:ext cx="1262018" cy="15877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D346484-520C-41AC-9835-DBAA3B7925F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258842" y="1228297"/>
            <a:ext cx="1108782" cy="165993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A2E385E-F987-43D8-BD0D-A71D81798D4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943586" y="2888639"/>
            <a:ext cx="1061937" cy="169266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14097DA-4396-42A6-BC9F-A0124A2B296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10293" y="3001433"/>
            <a:ext cx="1132240" cy="1579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9404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560</TotalTime>
  <Words>216</Words>
  <Application>Microsoft Office PowerPoint</Application>
  <PresentationFormat>Custom</PresentationFormat>
  <Paragraphs>18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Comic Sans MS</vt:lpstr>
      <vt:lpstr>SassoonPrimaryInfant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N.Rossell</dc:creator>
  <cp:lastModifiedBy>K Marsden</cp:lastModifiedBy>
  <cp:revision>61</cp:revision>
  <cp:lastPrinted>2024-09-04T14:07:08Z</cp:lastPrinted>
  <dcterms:created xsi:type="dcterms:W3CDTF">2020-06-01T13:33:20Z</dcterms:created>
  <dcterms:modified xsi:type="dcterms:W3CDTF">2024-10-13T18:30:03Z</dcterms:modified>
</cp:coreProperties>
</file>