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 Marsden" initials="KM" lastIdx="1" clrIdx="0">
    <p:extLst>
      <p:ext uri="{19B8F6BF-5375-455C-9EA6-DF929625EA0E}">
        <p15:presenceInfo xmlns:p15="http://schemas.microsoft.com/office/powerpoint/2012/main" userId="S-1-5-21-3128454544-3483639502-2566384809-141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FFCC"/>
    <a:srgbClr val="FF99CC"/>
    <a:srgbClr val="FF99FF"/>
    <a:srgbClr val="FFFF66"/>
    <a:srgbClr val="BEDAAA"/>
    <a:srgbClr val="6EAC42"/>
    <a:srgbClr val="57B5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32" autoAdjust="0"/>
  </p:normalViewPr>
  <p:slideViewPr>
    <p:cSldViewPr snapToGrid="0">
      <p:cViewPr varScale="1">
        <p:scale>
          <a:sx n="73" d="100"/>
          <a:sy n="73" d="100"/>
        </p:scale>
        <p:origin x="14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0D65C5-1DFE-45B7-84AB-72C9E68E4322}" type="datetimeFigureOut">
              <a:rPr lang="en-GB" smtClean="0"/>
              <a:t>13/10/2024</a:t>
            </a:fld>
            <a:endParaRPr lang="en-GB"/>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523D40-88D0-46C8-86D6-D4253CF22B53}" type="slidenum">
              <a:rPr lang="en-GB" smtClean="0"/>
              <a:t>‹#›</a:t>
            </a:fld>
            <a:endParaRPr lang="en-GB"/>
          </a:p>
        </p:txBody>
      </p:sp>
    </p:spTree>
    <p:extLst>
      <p:ext uri="{BB962C8B-B14F-4D97-AF65-F5344CB8AC3E}">
        <p14:creationId xmlns:p14="http://schemas.microsoft.com/office/powerpoint/2010/main" val="2352972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523D40-88D0-46C8-86D6-D4253CF22B53}" type="slidenum">
              <a:rPr lang="en-GB" smtClean="0"/>
              <a:t>1</a:t>
            </a:fld>
            <a:endParaRPr lang="en-GB"/>
          </a:p>
        </p:txBody>
      </p:sp>
    </p:spTree>
    <p:extLst>
      <p:ext uri="{BB962C8B-B14F-4D97-AF65-F5344CB8AC3E}">
        <p14:creationId xmlns:p14="http://schemas.microsoft.com/office/powerpoint/2010/main" val="2377968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en-US"/>
              <a:t>Click to edit Master title style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1BC9ED-A915-4327-9AE3-9E88533850A2}" type="datetimeFigureOut">
              <a:rPr lang="en-GB" smtClean="0"/>
              <a:t>13/10/2024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3921100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1BC9ED-A915-4327-9AE3-9E88533850A2}" type="datetimeFigureOut">
              <a:rPr lang="en-GB" smtClean="0"/>
              <a:t>13/10/2024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2875681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1BC9ED-A915-4327-9AE3-9E88533850A2}" type="datetimeFigureOut">
              <a:rPr lang="en-GB" smtClean="0"/>
              <a:t>13/10/2024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20846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1BC9ED-A915-4327-9AE3-9E88533850A2}" type="datetimeFigureOut">
              <a:rPr lang="en-GB" smtClean="0"/>
              <a:t>13/10/2024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3562266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en-US"/>
              <a:t>Click to edit Master title style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1BC9ED-A915-4327-9AE3-9E88533850A2}" type="datetimeFigureOut">
              <a:rPr lang="en-GB" smtClean="0"/>
              <a:t>13/10/2024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2040148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1BC9ED-A915-4327-9AE3-9E88533850A2}" type="datetimeFigureOut">
              <a:rPr lang="en-GB" smtClean="0"/>
              <a:t>13/10/2024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2829140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Edit Master text styles</a:t>
            </a:r>
          </a:p>
        </p:txBody>
      </p:sp>
      <p:sp>
        <p:nvSpPr>
          <p:cNvPr id="4" name="Content Placeholder 3"/>
          <p:cNvSpPr>
            <a:spLocks noGrp="1"/>
          </p:cNvSpPr>
          <p:nvPr>
            <p:ph sz="half" idx="2"/>
          </p:nvPr>
        </p:nvSpPr>
        <p:spPr>
          <a:xfrm>
            <a:off x="736456" y="2761381"/>
            <a:ext cx="4523137"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Edit Master text styles</a:t>
            </a:r>
          </a:p>
        </p:txBody>
      </p:sp>
      <p:sp>
        <p:nvSpPr>
          <p:cNvPr id="6" name="Content Placeholder 5"/>
          <p:cNvSpPr>
            <a:spLocks noGrp="1"/>
          </p:cNvSpPr>
          <p:nvPr>
            <p:ph sz="quarter" idx="4"/>
          </p:nvPr>
        </p:nvSpPr>
        <p:spPr>
          <a:xfrm>
            <a:off x="5412731" y="2761381"/>
            <a:ext cx="4545413"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1BC9ED-A915-4327-9AE3-9E88533850A2}" type="datetimeFigureOut">
              <a:rPr lang="en-GB" smtClean="0"/>
              <a:t>13/10/2024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315911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1BC9ED-A915-4327-9AE3-9E88533850A2}" type="datetimeFigureOut">
              <a:rPr lang="en-GB" smtClean="0"/>
              <a:t>13/10/2024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1794735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1BC9ED-A915-4327-9AE3-9E88533850A2}" type="datetimeFigureOut">
              <a:rPr lang="en-GB" smtClean="0"/>
              <a:t>13/10/2024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1734224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Edit Master text styles</a:t>
            </a:r>
          </a:p>
        </p:txBody>
      </p:sp>
      <p:sp>
        <p:nvSpPr>
          <p:cNvPr id="5" name="Date Placeholder 4"/>
          <p:cNvSpPr>
            <a:spLocks noGrp="1"/>
          </p:cNvSpPr>
          <p:nvPr>
            <p:ph type="dt" sz="half" idx="10"/>
          </p:nvPr>
        </p:nvSpPr>
        <p:spPr/>
        <p:txBody>
          <a:bodyPr/>
          <a:lstStyle/>
          <a:p>
            <a:fld id="{2E1BC9ED-A915-4327-9AE3-9E88533850A2}" type="datetimeFigureOut">
              <a:rPr lang="en-GB" smtClean="0"/>
              <a:t>13/10/2024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2119109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a:t>Click icon to add picture</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Edit Master text styles</a:t>
            </a:r>
          </a:p>
        </p:txBody>
      </p:sp>
      <p:sp>
        <p:nvSpPr>
          <p:cNvPr id="5" name="Date Placeholder 4"/>
          <p:cNvSpPr>
            <a:spLocks noGrp="1"/>
          </p:cNvSpPr>
          <p:nvPr>
            <p:ph type="dt" sz="half" idx="10"/>
          </p:nvPr>
        </p:nvSpPr>
        <p:spPr/>
        <p:txBody>
          <a:bodyPr/>
          <a:lstStyle/>
          <a:p>
            <a:fld id="{2E1BC9ED-A915-4327-9AE3-9E88533850A2}" type="datetimeFigureOut">
              <a:rPr lang="en-GB" smtClean="0"/>
              <a:t>13/10/2024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2018723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2E1BC9ED-A915-4327-9AE3-9E88533850A2}" type="datetimeFigureOut">
              <a:rPr lang="en-GB" smtClean="0"/>
              <a:t>13/10/2024</a:t>
            </a:fld>
            <a:endParaRPr lang="en-GB"/>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8ADD602A-23E0-4727-894C-8926FEB21C1E}" type="slidenum">
              <a:rPr lang="en-GB" smtClean="0"/>
              <a:t>‹#›</a:t>
            </a:fld>
            <a:endParaRPr lang="en-GB"/>
          </a:p>
        </p:txBody>
      </p:sp>
    </p:spTree>
    <p:extLst>
      <p:ext uri="{BB962C8B-B14F-4D97-AF65-F5344CB8AC3E}">
        <p14:creationId xmlns:p14="http://schemas.microsoft.com/office/powerpoint/2010/main" val="2969255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microsoft.com/office/2007/relationships/hdphoto" Target="../media/hdphoto1.wdp"/><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200025" y="249888"/>
            <a:ext cx="10315575" cy="906658"/>
          </a:xfrm>
          <a:prstGeom prst="rect">
            <a:avLst/>
          </a:prstGeom>
          <a:solidFill>
            <a:schemeClr val="accent5">
              <a:lumMod val="75000"/>
            </a:schemeClr>
          </a:solidFill>
          <a:ln>
            <a:noFill/>
          </a:ln>
        </p:spPr>
        <p:txBody>
          <a:bodyPr wrap="square" rtlCol="0">
            <a:spAutoFit/>
          </a:bodyPr>
          <a:lstStyle/>
          <a:p>
            <a:pPr algn="ctr"/>
            <a:r>
              <a:rPr lang="en-GB" sz="2646" b="1" u="sng" dirty="0">
                <a:solidFill>
                  <a:schemeClr val="bg1"/>
                </a:solidFill>
                <a:latin typeface="Comic Sans MS" panose="030F0702030302020204" pitchFamily="66" charset="0"/>
              </a:rPr>
              <a:t>Year 6</a:t>
            </a:r>
          </a:p>
          <a:p>
            <a:pPr algn="ctr"/>
            <a:r>
              <a:rPr lang="en-GB" sz="2646" b="1" dirty="0">
                <a:solidFill>
                  <a:schemeClr val="bg1"/>
                </a:solidFill>
                <a:latin typeface="Comic Sans MS" panose="030F0702030302020204" pitchFamily="66" charset="0"/>
              </a:rPr>
              <a:t>Relationships </a:t>
            </a:r>
          </a:p>
        </p:txBody>
      </p:sp>
      <p:pic>
        <p:nvPicPr>
          <p:cNvPr id="5" name="Picture 4"/>
          <p:cNvPicPr>
            <a:picLocks noChangeAspect="1"/>
          </p:cNvPicPr>
          <p:nvPr/>
        </p:nvPicPr>
        <p:blipFill rotWithShape="1">
          <a:blip r:embed="rId3"/>
          <a:srcRect l="1847" t="14463" r="81326" b="69767"/>
          <a:stretch/>
        </p:blipFill>
        <p:spPr>
          <a:xfrm>
            <a:off x="371475" y="303344"/>
            <a:ext cx="1590675" cy="799745"/>
          </a:xfrm>
          <a:prstGeom prst="rect">
            <a:avLst/>
          </a:prstGeom>
        </p:spPr>
      </p:pic>
      <p:pic>
        <p:nvPicPr>
          <p:cNvPr id="7" name="Picture 6"/>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52000"/>
                    </a14:imgEffect>
                  </a14:imgLayer>
                </a14:imgProps>
              </a:ext>
            </a:extLst>
          </a:blip>
          <a:srcRect l="1847" t="14463" r="81326" b="69767"/>
          <a:stretch/>
        </p:blipFill>
        <p:spPr>
          <a:xfrm>
            <a:off x="8753476" y="321639"/>
            <a:ext cx="1431047" cy="719489"/>
          </a:xfrm>
          <a:prstGeom prst="rect">
            <a:avLst/>
          </a:prstGeom>
        </p:spPr>
      </p:pic>
      <p:sp>
        <p:nvSpPr>
          <p:cNvPr id="6" name="Rectangle 5"/>
          <p:cNvSpPr/>
          <p:nvPr/>
        </p:nvSpPr>
        <p:spPr>
          <a:xfrm>
            <a:off x="8753476" y="379765"/>
            <a:ext cx="1315434" cy="608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n w="0"/>
                <a:solidFill>
                  <a:schemeClr val="tx1"/>
                </a:solidFill>
                <a:effectLst>
                  <a:outerShdw blurRad="38100" dist="19050" dir="2700000" algn="tl" rotWithShape="0">
                    <a:schemeClr val="dk1">
                      <a:alpha val="40000"/>
                    </a:schemeClr>
                  </a:outerShdw>
                </a:effectLst>
                <a:latin typeface="Comic Sans MS" panose="030F0702030302020204" pitchFamily="66" charset="0"/>
              </a:rPr>
              <a:t>PD</a:t>
            </a:r>
          </a:p>
        </p:txBody>
      </p:sp>
      <p:graphicFrame>
        <p:nvGraphicFramePr>
          <p:cNvPr id="8" name="Table 7">
            <a:extLst>
              <a:ext uri="{FF2B5EF4-FFF2-40B4-BE49-F238E27FC236}">
                <a16:creationId xmlns:a16="http://schemas.microsoft.com/office/drawing/2014/main" id="{68C975FD-4748-4C6D-AA4D-FAF8441250F7}"/>
              </a:ext>
            </a:extLst>
          </p:cNvPr>
          <p:cNvGraphicFramePr>
            <a:graphicFrameLocks noGrp="1"/>
          </p:cNvGraphicFramePr>
          <p:nvPr>
            <p:extLst>
              <p:ext uri="{D42A27DB-BD31-4B8C-83A1-F6EECF244321}">
                <p14:modId xmlns:p14="http://schemas.microsoft.com/office/powerpoint/2010/main" val="931317378"/>
              </p:ext>
            </p:extLst>
          </p:nvPr>
        </p:nvGraphicFramePr>
        <p:xfrm>
          <a:off x="200025" y="1156545"/>
          <a:ext cx="6284858" cy="5539305"/>
        </p:xfrm>
        <a:graphic>
          <a:graphicData uri="http://schemas.openxmlformats.org/drawingml/2006/table">
            <a:tbl>
              <a:tblPr firstRow="1" bandRow="1">
                <a:tableStyleId>{00A15C55-8517-42AA-B614-E9B94910E393}</a:tableStyleId>
              </a:tblPr>
              <a:tblGrid>
                <a:gridCol w="6284858">
                  <a:extLst>
                    <a:ext uri="{9D8B030D-6E8A-4147-A177-3AD203B41FA5}">
                      <a16:colId xmlns:a16="http://schemas.microsoft.com/office/drawing/2014/main" val="3809001196"/>
                    </a:ext>
                  </a:extLst>
                </a:gridCol>
              </a:tblGrid>
              <a:tr h="347319">
                <a:tc>
                  <a:txBody>
                    <a:bodyPr/>
                    <a:lstStyle/>
                    <a:p>
                      <a:pPr algn="ctr"/>
                      <a:r>
                        <a:rPr lang="en-GB" sz="1600" dirty="0">
                          <a:solidFill>
                            <a:schemeClr val="bg1"/>
                          </a:solidFill>
                          <a:latin typeface="Comic Sans MS" panose="030F0702030302020204" pitchFamily="66" charset="0"/>
                        </a:rPr>
                        <a:t>Sticky Knowledge </a:t>
                      </a:r>
                    </a:p>
                  </a:txBody>
                  <a:tcPr>
                    <a:solidFill>
                      <a:schemeClr val="accent1">
                        <a:lumMod val="75000"/>
                      </a:schemeClr>
                    </a:solidFill>
                  </a:tcPr>
                </a:tc>
                <a:extLst>
                  <a:ext uri="{0D108BD9-81ED-4DB2-BD59-A6C34878D82A}">
                    <a16:rowId xmlns:a16="http://schemas.microsoft.com/office/drawing/2014/main" val="252711392"/>
                  </a:ext>
                </a:extLst>
              </a:tr>
              <a:tr h="604221">
                <a:tc>
                  <a:txBody>
                    <a:bodyPr/>
                    <a:lstStyle/>
                    <a:p>
                      <a:pPr algn="l">
                        <a:lnSpc>
                          <a:spcPct val="107000"/>
                        </a:lnSpc>
                        <a:spcAft>
                          <a:spcPts val="800"/>
                        </a:spcAft>
                      </a:pPr>
                      <a:r>
                        <a:rPr lang="en-GB" sz="16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I can use negotiation and compromise to resolve disputes and conflict. </a:t>
                      </a:r>
                    </a:p>
                  </a:txBody>
                  <a:tcPr marL="114300" marR="114300" marT="0" marB="0">
                    <a:solidFill>
                      <a:schemeClr val="accent1">
                        <a:lumMod val="75000"/>
                      </a:schemeClr>
                    </a:solidFill>
                  </a:tcPr>
                </a:tc>
                <a:extLst>
                  <a:ext uri="{0D108BD9-81ED-4DB2-BD59-A6C34878D82A}">
                    <a16:rowId xmlns:a16="http://schemas.microsoft.com/office/drawing/2014/main" val="1597300996"/>
                  </a:ext>
                </a:extLst>
              </a:tr>
              <a:tr h="497575">
                <a:tc>
                  <a:txBody>
                    <a:bodyPr/>
                    <a:lstStyle/>
                    <a:p>
                      <a:pPr marL="0" lvl="0" indent="0" algn="l">
                        <a:buFont typeface="SassoonPrimaryInfant" pitchFamily="2" charset="0"/>
                        <a:buNone/>
                      </a:pPr>
                      <a:r>
                        <a:rPr lang="en-GB" sz="16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I know it can sometimes be hard to say sorry or forgive someone but can affect our wellbeing if we hold a grudge. </a:t>
                      </a:r>
                    </a:p>
                  </a:txBody>
                  <a:tcPr marL="114300" marR="114300" marT="0" marB="0">
                    <a:solidFill>
                      <a:schemeClr val="accent1">
                        <a:lumMod val="75000"/>
                      </a:schemeClr>
                    </a:solidFill>
                  </a:tcPr>
                </a:tc>
                <a:extLst>
                  <a:ext uri="{0D108BD9-81ED-4DB2-BD59-A6C34878D82A}">
                    <a16:rowId xmlns:a16="http://schemas.microsoft.com/office/drawing/2014/main" val="1193739502"/>
                  </a:ext>
                </a:extLst>
              </a:tr>
              <a:tr h="581429">
                <a:tc>
                  <a:txBody>
                    <a:bodyPr/>
                    <a:lstStyle/>
                    <a:p>
                      <a:pPr algn="l">
                        <a:lnSpc>
                          <a:spcPct val="107000"/>
                        </a:lnSpc>
                        <a:spcAft>
                          <a:spcPts val="800"/>
                        </a:spcAft>
                      </a:pPr>
                      <a:r>
                        <a:rPr lang="en-GB" sz="16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I can critique media and identify stereotypes in the world around them.</a:t>
                      </a:r>
                    </a:p>
                  </a:txBody>
                  <a:tcPr marL="114300" marR="114300" marT="0" marB="0">
                    <a:solidFill>
                      <a:schemeClr val="accent1">
                        <a:lumMod val="75000"/>
                      </a:schemeClr>
                    </a:solidFill>
                  </a:tcPr>
                </a:tc>
                <a:extLst>
                  <a:ext uri="{0D108BD9-81ED-4DB2-BD59-A6C34878D82A}">
                    <a16:rowId xmlns:a16="http://schemas.microsoft.com/office/drawing/2014/main" val="3157408915"/>
                  </a:ext>
                </a:extLst>
              </a:tr>
              <a:tr h="388883">
                <a:tc>
                  <a:txBody>
                    <a:bodyPr/>
                    <a:lstStyle/>
                    <a:p>
                      <a:pPr marL="0" lvl="0" indent="0" algn="l">
                        <a:lnSpc>
                          <a:spcPct val="107000"/>
                        </a:lnSpc>
                        <a:spcAft>
                          <a:spcPts val="800"/>
                        </a:spcAft>
                        <a:buFont typeface="SassoonPrimaryInfant" pitchFamily="2" charset="0"/>
                        <a:buNone/>
                      </a:pPr>
                      <a:r>
                        <a:rPr lang="en-GB" sz="16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I know that unconscious bias exists.</a:t>
                      </a:r>
                    </a:p>
                  </a:txBody>
                  <a:tcPr marL="114300" marR="114300" marT="0" marB="0">
                    <a:solidFill>
                      <a:schemeClr val="accent1">
                        <a:lumMod val="75000"/>
                      </a:schemeClr>
                    </a:solidFill>
                  </a:tcPr>
                </a:tc>
                <a:extLst>
                  <a:ext uri="{0D108BD9-81ED-4DB2-BD59-A6C34878D82A}">
                    <a16:rowId xmlns:a16="http://schemas.microsoft.com/office/drawing/2014/main" val="2999034666"/>
                  </a:ext>
                </a:extLst>
              </a:tr>
              <a:tr h="283779">
                <a:tc>
                  <a:txBody>
                    <a:bodyPr/>
                    <a:lstStyle/>
                    <a:p>
                      <a:pPr algn="l">
                        <a:lnSpc>
                          <a:spcPct val="107000"/>
                        </a:lnSpc>
                        <a:spcAft>
                          <a:spcPts val="800"/>
                        </a:spcAft>
                      </a:pPr>
                      <a:r>
                        <a:rPr lang="en-GB" sz="16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I can explore the history of prejudice. </a:t>
                      </a:r>
                    </a:p>
                  </a:txBody>
                  <a:tcPr marL="114300" marR="114300" marT="0" marB="0">
                    <a:solidFill>
                      <a:schemeClr val="accent1">
                        <a:lumMod val="75000"/>
                      </a:schemeClr>
                    </a:solidFill>
                  </a:tcPr>
                </a:tc>
                <a:extLst>
                  <a:ext uri="{0D108BD9-81ED-4DB2-BD59-A6C34878D82A}">
                    <a16:rowId xmlns:a16="http://schemas.microsoft.com/office/drawing/2014/main" val="2582111788"/>
                  </a:ext>
                </a:extLst>
              </a:tr>
              <a:tr h="283779">
                <a:tc>
                  <a:txBody>
                    <a:bodyPr/>
                    <a:lstStyle/>
                    <a:p>
                      <a:pPr algn="l">
                        <a:lnSpc>
                          <a:spcPct val="107000"/>
                        </a:lnSpc>
                        <a:spcAft>
                          <a:spcPts val="800"/>
                        </a:spcAft>
                      </a:pPr>
                      <a:r>
                        <a:rPr lang="en-GB" sz="16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I can think about what understand that they should do if they experience prejudice</a:t>
                      </a:r>
                    </a:p>
                  </a:txBody>
                  <a:tcPr marL="114300" marR="114300" marT="0" marB="0">
                    <a:solidFill>
                      <a:schemeClr val="accent1">
                        <a:lumMod val="75000"/>
                      </a:schemeClr>
                    </a:solidFill>
                  </a:tcPr>
                </a:tc>
                <a:extLst>
                  <a:ext uri="{0D108BD9-81ED-4DB2-BD59-A6C34878D82A}">
                    <a16:rowId xmlns:a16="http://schemas.microsoft.com/office/drawing/2014/main" val="1736281716"/>
                  </a:ext>
                </a:extLst>
              </a:tr>
              <a:tr h="283779">
                <a:tc>
                  <a:txBody>
                    <a:bodyPr/>
                    <a:lstStyle/>
                    <a:p>
                      <a:pPr algn="l">
                        <a:lnSpc>
                          <a:spcPct val="107000"/>
                        </a:lnSpc>
                        <a:spcAft>
                          <a:spcPts val="800"/>
                        </a:spcAft>
                      </a:pPr>
                      <a:r>
                        <a:rPr lang="en-GB" sz="16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I know no-one should be excluded from having friends if you witness bullying or are being bullied, tell an adult you trust or call child line </a:t>
                      </a:r>
                      <a:r>
                        <a:rPr lang="en-GB" sz="16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on 08001111.</a:t>
                      </a:r>
                      <a:endParaRPr lang="en-GB" sz="16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114300" marR="114300" marT="0" marB="0">
                    <a:solidFill>
                      <a:schemeClr val="accent1">
                        <a:lumMod val="75000"/>
                      </a:schemeClr>
                    </a:solidFill>
                  </a:tcPr>
                </a:tc>
                <a:extLst>
                  <a:ext uri="{0D108BD9-81ED-4DB2-BD59-A6C34878D82A}">
                    <a16:rowId xmlns:a16="http://schemas.microsoft.com/office/drawing/2014/main" val="618672633"/>
                  </a:ext>
                </a:extLst>
              </a:tr>
              <a:tr h="283779">
                <a:tc>
                  <a:txBody>
                    <a:bodyPr/>
                    <a:lstStyle/>
                    <a:p>
                      <a:pPr algn="l">
                        <a:lnSpc>
                          <a:spcPct val="107000"/>
                        </a:lnSpc>
                        <a:spcAft>
                          <a:spcPts val="800"/>
                        </a:spcAft>
                      </a:pPr>
                      <a:r>
                        <a:rPr lang="en-GB" sz="16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I can identify the reasons why some children bully.</a:t>
                      </a:r>
                    </a:p>
                  </a:txBody>
                  <a:tcPr marL="114300" marR="114300" marT="0" marB="0">
                    <a:solidFill>
                      <a:schemeClr val="accent1">
                        <a:lumMod val="75000"/>
                      </a:schemeClr>
                    </a:solidFill>
                  </a:tcPr>
                </a:tc>
                <a:extLst>
                  <a:ext uri="{0D108BD9-81ED-4DB2-BD59-A6C34878D82A}">
                    <a16:rowId xmlns:a16="http://schemas.microsoft.com/office/drawing/2014/main" val="774038007"/>
                  </a:ext>
                </a:extLst>
              </a:tr>
              <a:tr h="283779">
                <a:tc>
                  <a:txBody>
                    <a:bodyPr/>
                    <a:lstStyle/>
                    <a:p>
                      <a:pPr algn="l">
                        <a:lnSpc>
                          <a:spcPct val="107000"/>
                        </a:lnSpc>
                        <a:spcAft>
                          <a:spcPts val="800"/>
                        </a:spcAft>
                      </a:pPr>
                      <a:r>
                        <a:rPr lang="en-GB" sz="16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I can explain the shared responsibility if someone is put under pressure to do something harmful or dangerous and something goes wrong</a:t>
                      </a:r>
                    </a:p>
                  </a:txBody>
                  <a:tcPr marL="114300" marR="114300" marT="0" marB="0">
                    <a:solidFill>
                      <a:schemeClr val="accent1">
                        <a:lumMod val="75000"/>
                      </a:schemeClr>
                    </a:solidFill>
                  </a:tcPr>
                </a:tc>
                <a:extLst>
                  <a:ext uri="{0D108BD9-81ED-4DB2-BD59-A6C34878D82A}">
                    <a16:rowId xmlns:a16="http://schemas.microsoft.com/office/drawing/2014/main" val="2299695860"/>
                  </a:ext>
                </a:extLst>
              </a:tr>
              <a:tr h="0">
                <a:tc>
                  <a:txBody>
                    <a:bodyPr/>
                    <a:lstStyle/>
                    <a:p>
                      <a:pPr algn="l">
                        <a:lnSpc>
                          <a:spcPct val="107000"/>
                        </a:lnSpc>
                        <a:spcAft>
                          <a:spcPts val="800"/>
                        </a:spcAft>
                      </a:pPr>
                      <a:r>
                        <a:rPr lang="en-GB" sz="16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To learn about the importance of keeping personal boundaries, privacy and consent. (Sharing images). </a:t>
                      </a:r>
                    </a:p>
                  </a:txBody>
                  <a:tcPr marL="114300" marR="114300" marT="0" marB="0">
                    <a:solidFill>
                      <a:schemeClr val="accent1">
                        <a:lumMod val="75000"/>
                      </a:schemeClr>
                    </a:solidFill>
                  </a:tcPr>
                </a:tc>
                <a:extLst>
                  <a:ext uri="{0D108BD9-81ED-4DB2-BD59-A6C34878D82A}">
                    <a16:rowId xmlns:a16="http://schemas.microsoft.com/office/drawing/2014/main" val="1877947753"/>
                  </a:ext>
                </a:extLst>
              </a:tr>
            </a:tbl>
          </a:graphicData>
        </a:graphic>
      </p:graphicFrame>
      <p:sp>
        <p:nvSpPr>
          <p:cNvPr id="9" name="TextBox 8">
            <a:extLst>
              <a:ext uri="{FF2B5EF4-FFF2-40B4-BE49-F238E27FC236}">
                <a16:creationId xmlns:a16="http://schemas.microsoft.com/office/drawing/2014/main" id="{2C95B9CC-6803-45FB-8158-F5EE63CD8B0B}"/>
              </a:ext>
            </a:extLst>
          </p:cNvPr>
          <p:cNvSpPr txBox="1"/>
          <p:nvPr/>
        </p:nvSpPr>
        <p:spPr>
          <a:xfrm>
            <a:off x="105103" y="6749307"/>
            <a:ext cx="10499835" cy="769441"/>
          </a:xfrm>
          <a:prstGeom prst="rect">
            <a:avLst/>
          </a:prstGeom>
          <a:solidFill>
            <a:schemeClr val="accent5">
              <a:lumMod val="75000"/>
            </a:schemeClr>
          </a:solidFill>
          <a:ln>
            <a:noFill/>
          </a:ln>
        </p:spPr>
        <p:txBody>
          <a:bodyPr wrap="square" rtlCol="0">
            <a:spAutoFit/>
          </a:bodyPr>
          <a:lstStyle/>
          <a:p>
            <a:pPr algn="ctr"/>
            <a:r>
              <a:rPr lang="en-GB" sz="1600" b="1" u="sng" dirty="0">
                <a:solidFill>
                  <a:schemeClr val="bg1"/>
                </a:solidFill>
                <a:latin typeface="Comic Sans MS" panose="030F0702030302020204" pitchFamily="66" charset="0"/>
              </a:rPr>
              <a:t>Key Vocabulary</a:t>
            </a:r>
          </a:p>
          <a:p>
            <a:pPr algn="ctr"/>
            <a:r>
              <a:rPr lang="en-GB" sz="1400" dirty="0">
                <a:solidFill>
                  <a:schemeClr val="bg1"/>
                </a:solidFill>
                <a:effectLst/>
                <a:latin typeface="Comic Sans MS" panose="030F0702030302020204" pitchFamily="66" charset="0"/>
                <a:ea typeface="Calibri" panose="020F0502020204030204" pitchFamily="34" charset="0"/>
                <a:cs typeface="Arial" panose="020B0604020202020204" pitchFamily="34" charset="0"/>
              </a:rPr>
              <a:t>Disputes, conflict, negotiation, compromise, stereotypes, discrimination, bullying, aggressive behaviour, dares, challenges, privacy, sharing, personal boundaries</a:t>
            </a:r>
            <a:endParaRPr lang="en-GB" sz="1200" b="1" u="sng" dirty="0">
              <a:solidFill>
                <a:schemeClr val="bg1"/>
              </a:solidFill>
              <a:latin typeface="Comic Sans MS" panose="030F0702030302020204" pitchFamily="66" charset="0"/>
            </a:endParaRPr>
          </a:p>
        </p:txBody>
      </p:sp>
      <p:sp>
        <p:nvSpPr>
          <p:cNvPr id="15" name="TextBox 14">
            <a:extLst>
              <a:ext uri="{FF2B5EF4-FFF2-40B4-BE49-F238E27FC236}">
                <a16:creationId xmlns:a16="http://schemas.microsoft.com/office/drawing/2014/main" id="{8148640B-39D8-49DE-9205-47E422BFE2E6}"/>
              </a:ext>
            </a:extLst>
          </p:cNvPr>
          <p:cNvSpPr txBox="1"/>
          <p:nvPr/>
        </p:nvSpPr>
        <p:spPr>
          <a:xfrm>
            <a:off x="6537420" y="4683559"/>
            <a:ext cx="4067518" cy="2031325"/>
          </a:xfrm>
          <a:prstGeom prst="rect">
            <a:avLst/>
          </a:prstGeom>
          <a:solidFill>
            <a:schemeClr val="bg1"/>
          </a:solidFill>
          <a:ln>
            <a:solidFill>
              <a:schemeClr val="accent1">
                <a:lumMod val="75000"/>
              </a:schemeClr>
            </a:solidFill>
          </a:ln>
        </p:spPr>
        <p:txBody>
          <a:bodyPr wrap="square" rtlCol="0">
            <a:spAutoFit/>
          </a:bodyPr>
          <a:lstStyle/>
          <a:p>
            <a:pPr algn="ctr"/>
            <a:r>
              <a:rPr lang="en-GB" sz="1400" b="1" u="sng" dirty="0">
                <a:solidFill>
                  <a:schemeClr val="accent1">
                    <a:lumMod val="75000"/>
                  </a:schemeClr>
                </a:solidFill>
                <a:latin typeface="Comic Sans MS" panose="030F0702030302020204" pitchFamily="66" charset="0"/>
              </a:rPr>
              <a:t>Key Questions</a:t>
            </a:r>
          </a:p>
          <a:p>
            <a:pPr algn="ctr"/>
            <a:r>
              <a:rPr lang="en-GB" sz="1400" dirty="0">
                <a:latin typeface="Comic Sans MS" panose="030F0702030302020204" pitchFamily="66" charset="0"/>
              </a:rPr>
              <a:t>How can you fix a friendship when things have gone wrong? What does the law say about prejudice? What should we do to defeat discrimination? What makes people unkind? What ‘exit strategies’ can get someone out of a risky situation without losing face? What could be the positive and negative outcomes of sharing images online?</a:t>
            </a:r>
          </a:p>
        </p:txBody>
      </p:sp>
      <p:pic>
        <p:nvPicPr>
          <p:cNvPr id="3" name="Picture 2">
            <a:extLst>
              <a:ext uri="{FF2B5EF4-FFF2-40B4-BE49-F238E27FC236}">
                <a16:creationId xmlns:a16="http://schemas.microsoft.com/office/drawing/2014/main" id="{4D9C3ADF-E871-4216-8B85-E6BE357500DC}"/>
              </a:ext>
            </a:extLst>
          </p:cNvPr>
          <p:cNvPicPr>
            <a:picLocks noChangeAspect="1"/>
          </p:cNvPicPr>
          <p:nvPr/>
        </p:nvPicPr>
        <p:blipFill>
          <a:blip r:embed="rId6"/>
          <a:stretch>
            <a:fillRect/>
          </a:stretch>
        </p:blipFill>
        <p:spPr>
          <a:xfrm>
            <a:off x="9447272" y="1228297"/>
            <a:ext cx="1127468" cy="1679969"/>
          </a:xfrm>
          <a:prstGeom prst="rect">
            <a:avLst/>
          </a:prstGeom>
        </p:spPr>
      </p:pic>
      <p:pic>
        <p:nvPicPr>
          <p:cNvPr id="11" name="Picture 10">
            <a:extLst>
              <a:ext uri="{FF2B5EF4-FFF2-40B4-BE49-F238E27FC236}">
                <a16:creationId xmlns:a16="http://schemas.microsoft.com/office/drawing/2014/main" id="{F992DDFC-F71D-4256-83BD-89C4A9401645}"/>
              </a:ext>
            </a:extLst>
          </p:cNvPr>
          <p:cNvPicPr>
            <a:picLocks noChangeAspect="1"/>
          </p:cNvPicPr>
          <p:nvPr/>
        </p:nvPicPr>
        <p:blipFill>
          <a:blip r:embed="rId7"/>
          <a:stretch>
            <a:fillRect/>
          </a:stretch>
        </p:blipFill>
        <p:spPr>
          <a:xfrm>
            <a:off x="8088734" y="3014502"/>
            <a:ext cx="1158856" cy="1403921"/>
          </a:xfrm>
          <a:prstGeom prst="rect">
            <a:avLst/>
          </a:prstGeom>
        </p:spPr>
      </p:pic>
      <p:pic>
        <p:nvPicPr>
          <p:cNvPr id="14" name="Picture 13">
            <a:extLst>
              <a:ext uri="{FF2B5EF4-FFF2-40B4-BE49-F238E27FC236}">
                <a16:creationId xmlns:a16="http://schemas.microsoft.com/office/drawing/2014/main" id="{620264B1-5C78-4BD8-88B9-79B7D74C4B1F}"/>
              </a:ext>
            </a:extLst>
          </p:cNvPr>
          <p:cNvPicPr>
            <a:picLocks noChangeAspect="1"/>
          </p:cNvPicPr>
          <p:nvPr/>
        </p:nvPicPr>
        <p:blipFill>
          <a:blip r:embed="rId8"/>
          <a:stretch>
            <a:fillRect/>
          </a:stretch>
        </p:blipFill>
        <p:spPr>
          <a:xfrm>
            <a:off x="6799108" y="2999028"/>
            <a:ext cx="1211319" cy="1244506"/>
          </a:xfrm>
          <a:prstGeom prst="rect">
            <a:avLst/>
          </a:prstGeom>
        </p:spPr>
      </p:pic>
      <p:pic>
        <p:nvPicPr>
          <p:cNvPr id="18" name="Picture 17">
            <a:extLst>
              <a:ext uri="{FF2B5EF4-FFF2-40B4-BE49-F238E27FC236}">
                <a16:creationId xmlns:a16="http://schemas.microsoft.com/office/drawing/2014/main" id="{5BE26422-CF0A-4955-9A66-E18411D71442}"/>
              </a:ext>
            </a:extLst>
          </p:cNvPr>
          <p:cNvPicPr>
            <a:picLocks noChangeAspect="1"/>
          </p:cNvPicPr>
          <p:nvPr/>
        </p:nvPicPr>
        <p:blipFill>
          <a:blip r:embed="rId9"/>
          <a:stretch>
            <a:fillRect/>
          </a:stretch>
        </p:blipFill>
        <p:spPr>
          <a:xfrm>
            <a:off x="9325897" y="3016646"/>
            <a:ext cx="1189703" cy="1552663"/>
          </a:xfrm>
          <a:prstGeom prst="rect">
            <a:avLst/>
          </a:prstGeom>
        </p:spPr>
      </p:pic>
      <p:pic>
        <p:nvPicPr>
          <p:cNvPr id="20" name="Picture 19">
            <a:extLst>
              <a:ext uri="{FF2B5EF4-FFF2-40B4-BE49-F238E27FC236}">
                <a16:creationId xmlns:a16="http://schemas.microsoft.com/office/drawing/2014/main" id="{7737DF08-0560-4B3D-8A24-E27AEF33005B}"/>
              </a:ext>
            </a:extLst>
          </p:cNvPr>
          <p:cNvPicPr>
            <a:picLocks noChangeAspect="1"/>
          </p:cNvPicPr>
          <p:nvPr/>
        </p:nvPicPr>
        <p:blipFill>
          <a:blip r:embed="rId10"/>
          <a:stretch>
            <a:fillRect/>
          </a:stretch>
        </p:blipFill>
        <p:spPr>
          <a:xfrm>
            <a:off x="8444386" y="1477098"/>
            <a:ext cx="953745" cy="1407680"/>
          </a:xfrm>
          <a:prstGeom prst="rect">
            <a:avLst/>
          </a:prstGeom>
        </p:spPr>
      </p:pic>
      <p:pic>
        <p:nvPicPr>
          <p:cNvPr id="23" name="Picture 22">
            <a:extLst>
              <a:ext uri="{FF2B5EF4-FFF2-40B4-BE49-F238E27FC236}">
                <a16:creationId xmlns:a16="http://schemas.microsoft.com/office/drawing/2014/main" id="{B6C193B9-E1CB-4B83-871D-46BE6EE0FE70}"/>
              </a:ext>
            </a:extLst>
          </p:cNvPr>
          <p:cNvPicPr>
            <a:picLocks noChangeAspect="1"/>
          </p:cNvPicPr>
          <p:nvPr/>
        </p:nvPicPr>
        <p:blipFill>
          <a:blip r:embed="rId11"/>
          <a:stretch>
            <a:fillRect/>
          </a:stretch>
        </p:blipFill>
        <p:spPr>
          <a:xfrm>
            <a:off x="6565007" y="1473552"/>
            <a:ext cx="928589" cy="1454656"/>
          </a:xfrm>
          <a:prstGeom prst="rect">
            <a:avLst/>
          </a:prstGeom>
        </p:spPr>
      </p:pic>
      <p:pic>
        <p:nvPicPr>
          <p:cNvPr id="26" name="Picture 25">
            <a:extLst>
              <a:ext uri="{FF2B5EF4-FFF2-40B4-BE49-F238E27FC236}">
                <a16:creationId xmlns:a16="http://schemas.microsoft.com/office/drawing/2014/main" id="{B4E6B0C3-1D3A-47D4-A9C1-F29BD22B2A41}"/>
              </a:ext>
            </a:extLst>
          </p:cNvPr>
          <p:cNvPicPr>
            <a:picLocks noChangeAspect="1"/>
          </p:cNvPicPr>
          <p:nvPr/>
        </p:nvPicPr>
        <p:blipFill>
          <a:blip r:embed="rId12"/>
          <a:stretch>
            <a:fillRect/>
          </a:stretch>
        </p:blipFill>
        <p:spPr>
          <a:xfrm>
            <a:off x="7534231" y="1602440"/>
            <a:ext cx="877389" cy="1282338"/>
          </a:xfrm>
          <a:prstGeom prst="rect">
            <a:avLst/>
          </a:prstGeom>
        </p:spPr>
      </p:pic>
    </p:spTree>
    <p:extLst>
      <p:ext uri="{BB962C8B-B14F-4D97-AF65-F5344CB8AC3E}">
        <p14:creationId xmlns:p14="http://schemas.microsoft.com/office/powerpoint/2010/main" val="10909404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556</TotalTime>
  <Words>259</Words>
  <Application>Microsoft Office PowerPoint</Application>
  <PresentationFormat>Custom</PresentationFormat>
  <Paragraphs>19</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Comic Sans MS</vt:lpstr>
      <vt:lpstr>SassoonPrimaryInfant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N.Rossell</dc:creator>
  <cp:lastModifiedBy>K Marsden</cp:lastModifiedBy>
  <cp:revision>68</cp:revision>
  <dcterms:created xsi:type="dcterms:W3CDTF">2020-06-01T13:33:20Z</dcterms:created>
  <dcterms:modified xsi:type="dcterms:W3CDTF">2024-10-13T18:20:55Z</dcterms:modified>
</cp:coreProperties>
</file>